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0"/>
  </p:notesMasterIdLst>
  <p:sldIdLst>
    <p:sldId id="306" r:id="rId2"/>
    <p:sldId id="295" r:id="rId3"/>
    <p:sldId id="256" r:id="rId4"/>
    <p:sldId id="284" r:id="rId5"/>
    <p:sldId id="260" r:id="rId6"/>
    <p:sldId id="285" r:id="rId7"/>
    <p:sldId id="275" r:id="rId8"/>
    <p:sldId id="257" r:id="rId9"/>
    <p:sldId id="286" r:id="rId10"/>
    <p:sldId id="292" r:id="rId11"/>
    <p:sldId id="261" r:id="rId12"/>
    <p:sldId id="277" r:id="rId13"/>
    <p:sldId id="294" r:id="rId14"/>
    <p:sldId id="308" r:id="rId15"/>
    <p:sldId id="293" r:id="rId16"/>
    <p:sldId id="266" r:id="rId17"/>
    <p:sldId id="276" r:id="rId18"/>
    <p:sldId id="269" r:id="rId19"/>
    <p:sldId id="287" r:id="rId20"/>
    <p:sldId id="273" r:id="rId21"/>
    <p:sldId id="304" r:id="rId22"/>
    <p:sldId id="280" r:id="rId23"/>
    <p:sldId id="278" r:id="rId24"/>
    <p:sldId id="289" r:id="rId25"/>
    <p:sldId id="283" r:id="rId26"/>
    <p:sldId id="300" r:id="rId27"/>
    <p:sldId id="305" r:id="rId28"/>
    <p:sldId id="315" r:id="rId29"/>
    <p:sldId id="291" r:id="rId30"/>
    <p:sldId id="274" r:id="rId31"/>
    <p:sldId id="309" r:id="rId32"/>
    <p:sldId id="311" r:id="rId33"/>
    <p:sldId id="312" r:id="rId34"/>
    <p:sldId id="298" r:id="rId35"/>
    <p:sldId id="310" r:id="rId36"/>
    <p:sldId id="270" r:id="rId37"/>
    <p:sldId id="313" r:id="rId38"/>
    <p:sldId id="314" r:id="rId3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ard" initials="R" lastIdx="3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713" autoAdjust="0"/>
  </p:normalViewPr>
  <p:slideViewPr>
    <p:cSldViewPr>
      <p:cViewPr varScale="1">
        <p:scale>
          <a:sx n="78" d="100"/>
          <a:sy n="78" d="100"/>
        </p:scale>
        <p:origin x="154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11-05T11:06:29.708" idx="18">
    <p:pos x="10" y="10"/>
    <p:text>
D'abord on va s'intéresser à ce qui se passe dans le script
faire un clic
On doit commencer par importer le composant qu'on souhaitre imbriquer dans celui-ci
Il faut ensuite le déclarer dans les composants utilisables dans le script avec l'objet components,
faute de quoi le template ne reconnaitras pas le composant fils et fera une erreur
Faire un clic
Au niveau du template on a plus qu'à insérer nos composant ou on le souhaite. On peut aussi leur donner des propriétés, ici on a id, lastName etc...
Les propriétés peuvent bien sur être réactive -&gt; montrer le firstName du haut
ici on utilise l'abréviation du 'v-bind': avec ':'
Pour recevoir un evenement on utilise le @ (raccourci pour v-on) + le nom de l'event emis par le fils
Il faut ensuite regarder la méthode ciblée pour laquelle on remarque qu'il faut des parametres.
passer diapo suivante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9-10-23T15:02:24.741" idx="33">
    <p:pos x="10" y="10"/>
    <p:text>
Librairie pour Vue.js 
Vuex permet de stocker de manière centralisée certaines variables qu'on souhaite pouvoir réutiliser partout dans l'application.
Ca permet d'éviter des chaines d'emit de partout (souvenez vous de la communication entre un composant père et fils). On a juste à apeller un getter de vuex pour avoir la variable qu'on souhaite au lieu de la recevoir du fils d'un composant d'un aure composant fils par exemple ...
Lors d'une modification d'une variable dans le store (qui n'est pas immutable), tout les composants qui l'utilisent la reçoivent à jour instantanément.
J'ai utilisé vuex principalement pour stocker des token jwt. Je pouvais ainsi les récupérer facilement dans tout les composant qui communiquent avec le back en mettant ce token dans le header de chaque request</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9-10-23T15:02:24.741" idx="26">
    <p:pos x="10" y="10"/>
    <p:text>
Librairie pour Vue.js 
Vuex permet de stocker de manière centralisée certaines variables qu'on souhaite pouvoir réutiliser partout dans l'application.
Ca permet d'éviter des chaines d'emit de partout (souvenez vous de la communication entre un composant père et fils). On a juste à apeller un getter de vuex pour avoir la variable qu'on souhaite au lieu de la recevoir du fils d'un composant d'un aure composant fils par exemple ...
Lors d'une modification d'une variable dans le store (qui n'est pas immutable), tout les composants qui l'utilisent la reçoivent à jour instantanément.
J'ai utilisé vuex principalement pour stocker des token jwt. Je pouvais ainsi les récupérer facilement dans tout les composant qui communiquent avec le back en mettant ce token dans le header de chaque request</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9-10-23T15:38:59.714" idx="32">
    <p:pos x="10" y="10"/>
    <p:text>
On a besoin d'un fichier qu'on appelle comme on veut, en général store.js
Le store a plusieurs parties : 
- State : contient toutes les variables qu'on souhaite pouvoir accéder via n'importe quel composant. C'est un simple objet javascript
- Getters : Définit des méthodes permettant de 
récupérer les objets du state, ou de les traiter avant de les renvoyer (similaire au fonctionnement d'une fonction computed dans un composant). Par exemple si on a une liste d'utilisateur et que plusieurs composants dans l'app souhaitent recevoir la liste des utilisateurs uniquement de sexe masculin, on peut définir un getter qui va parser la liste avant de renvoyer le résultat plutot que de déléguer la tache de parsing aux composants. Par contre si les composants ont toujours des besoins spécifiques sur les variables du store, on est obligé de les laisser traiter l'information eux même en leur renvoyant l'objet en entier. Concretement c'est utile pour de la factorisation de code.
- Mutations : définit des méthodes qui permettent la modficitation des variables du store. La méthode reçoit un commit qui est analysé et par la méthode de mutation qui modifie alors l'état du state en fonction du commit.
</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9-10-22T17:14:40.531" idx="20">
    <p:pos x="10" y="10"/>
    <p:text>Je vais présenter le module Vue I18n qui permet de gérer efficacement les langues utilisées dans une application Vue.
Je vais montrer comment arriver au résultat montré par ce gif, ou on peut voir un composant changer de langue après que le navigateur ait changé de langue lui même (par contre faut reload la page, ou alors mettre la variable browserLanguage dans le store ?)</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9-10-22T17:43:53.044" idx="34">
    <p:pos x="10" y="10"/>
    <p:text>Pour arriver au résultat de la diapo précédante, on doit d'abord installer vue-i18n et l'initialiser.
A droite j'ai un fichier javascript qui exporte un objet contenant mes traductions. On définit aussi le langage du navigateur à utiliser. Ici j'utilise navigator.language pour avoir la locale du navigateur, mais on pourrait mettre une locale en dur ou faire autrement.
Cette locale est celle qui est utilisée dans l'objet 'messages'.
A gauche la configuration qu'il faut rajouter dans le main.js</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9-10-22T17:39:45.804" idx="35">
    <p:pos x="10" y="10"/>
    <p:text>
Une fois qu'on a rajouté ce qu'il y a dans la diapo précédante, on peut facilement utiliser les traductions en utilisant le $t comme ici dans le template et le script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9971A9-1892-4FC7-9EB4-9D14EFBBD647}" type="datetimeFigureOut">
              <a:rPr lang="fr-FR" smtClean="0"/>
              <a:pPr/>
              <a:t>17/12/2019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9D7E11-EB9B-4BA4-8AE6-953670C1005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49D7E11-EB9B-4BA4-8AE6-953670C10050}"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49D7E11-EB9B-4BA4-8AE6-953670C10050}"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49D7E11-EB9B-4BA4-8AE6-953670C10050}"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49D7E11-EB9B-4BA4-8AE6-953670C10050}"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49D7E11-EB9B-4BA4-8AE6-953670C10050}" type="slidenum">
              <a:rPr lang="fr-FR" smtClean="0"/>
              <a:pPr/>
              <a:t>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DE44D5F8-9A57-43C6-AB51-3DD567EBDA60}" type="datetime1">
              <a:rPr lang="fr-FR" smtClean="0"/>
              <a:pPr/>
              <a:t>17/12/2019</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A9B15D00-0135-4585-829F-5246F41CF191}"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E68E36E-EE38-4B3A-A564-98B384CB9BC8}" type="datetime1">
              <a:rPr lang="fr-FR" smtClean="0"/>
              <a:pPr/>
              <a:t>17/12/2019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B15D00-0135-4585-829F-5246F41CF19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12DF7C56-2C76-455F-8D67-FCE34D2EC25C}" type="datetime1">
              <a:rPr lang="fr-FR" smtClean="0"/>
              <a:pPr/>
              <a:t>17/12/2019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B15D00-0135-4585-829F-5246F41CF19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6A866766-6A66-4620-A9A0-01D2785A3658}" type="datetime1">
              <a:rPr lang="fr-FR" smtClean="0"/>
              <a:pPr/>
              <a:t>17/12/2019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B15D00-0135-4585-829F-5246F41CF19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9DA1E0C2-3E29-4F8C-B81A-A887D8DBA84D}" type="datetime1">
              <a:rPr lang="fr-FR" smtClean="0"/>
              <a:pPr/>
              <a:t>17/12/2019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B15D00-0135-4585-829F-5246F41CF191}"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AF80CA7E-904C-442D-8B8F-697F7DEBB2D7}" type="datetime1">
              <a:rPr lang="fr-FR" smtClean="0"/>
              <a:pPr/>
              <a:t>17/12/2019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9B15D00-0135-4585-829F-5246F41CF19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17ACE0DE-3C47-4424-A749-C30C0840BE2D}" type="datetime1">
              <a:rPr lang="fr-FR" smtClean="0"/>
              <a:pPr/>
              <a:t>17/12/2019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9B15D00-0135-4585-829F-5246F41CF19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64565B88-ECBB-4E39-A88E-FB1A91C8256A}" type="datetime1">
              <a:rPr lang="fr-FR" smtClean="0"/>
              <a:pPr/>
              <a:t>17/12/2019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9B15D00-0135-4585-829F-5246F41CF19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A63DE55-AB74-4E5B-A334-136ED59B3AD9}" type="datetime1">
              <a:rPr lang="fr-FR" smtClean="0"/>
              <a:pPr/>
              <a:t>17/12/2019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9B15D00-0135-4585-829F-5246F41CF19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0946F85D-0443-4710-B45D-5CB205385A75}" type="datetime1">
              <a:rPr lang="fr-FR" smtClean="0"/>
              <a:pPr/>
              <a:t>17/12/2019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9B15D00-0135-4585-829F-5246F41CF19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82B458D5-FA79-4EC9-90A4-080232FCDD7C}" type="datetime1">
              <a:rPr lang="fr-FR" smtClean="0"/>
              <a:pPr/>
              <a:t>17/12/2019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A9B15D00-0135-4585-829F-5246F41CF191}"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5C2A346-3BAE-4D69-A43A-CC35C7D2537D}" type="datetime1">
              <a:rPr lang="fr-FR" smtClean="0"/>
              <a:pPr/>
              <a:t>17/12/2019</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9B15D00-0135-4585-829F-5246F41CF191}"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4.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comments" Target="../comments/comment7.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ichard\Desktop\pres vue,node\images\vueLogo.png"/>
          <p:cNvPicPr>
            <a:picLocks noChangeAspect="1" noChangeArrowheads="1"/>
          </p:cNvPicPr>
          <p:nvPr/>
        </p:nvPicPr>
        <p:blipFill>
          <a:blip r:embed="rId3" cstate="print"/>
          <a:srcRect/>
          <a:stretch>
            <a:fillRect/>
          </a:stretch>
        </p:blipFill>
        <p:spPr bwMode="auto">
          <a:xfrm>
            <a:off x="2627784" y="1484784"/>
            <a:ext cx="3844777" cy="3331708"/>
          </a:xfrm>
          <a:prstGeom prst="rect">
            <a:avLst/>
          </a:prstGeom>
          <a:noFill/>
        </p:spPr>
      </p:pic>
      <p:sp>
        <p:nvSpPr>
          <p:cNvPr id="5" name="Titre 4"/>
          <p:cNvSpPr>
            <a:spLocks noGrp="1"/>
          </p:cNvSpPr>
          <p:nvPr>
            <p:ph type="ctrTitle"/>
          </p:nvPr>
        </p:nvSpPr>
        <p:spPr>
          <a:xfrm>
            <a:off x="3491880" y="5013176"/>
            <a:ext cx="2091008" cy="1036712"/>
          </a:xfrm>
        </p:spPr>
        <p:txBody>
          <a:bodyPr/>
          <a:lstStyle/>
          <a:p>
            <a:r>
              <a:rPr lang="fr-FR" dirty="0"/>
              <a:t>Vue.js</a:t>
            </a:r>
          </a:p>
        </p:txBody>
      </p:sp>
      <p:sp>
        <p:nvSpPr>
          <p:cNvPr id="6" name="Espace réservé du numéro de diapositive 5"/>
          <p:cNvSpPr>
            <a:spLocks noGrp="1"/>
          </p:cNvSpPr>
          <p:nvPr>
            <p:ph type="sldNum" sz="quarter" idx="12"/>
          </p:nvPr>
        </p:nvSpPr>
        <p:spPr/>
        <p:txBody>
          <a:bodyPr/>
          <a:lstStyle/>
          <a:p>
            <a:fld id="{A9B15D00-0135-4585-829F-5246F41CF191}" type="slidenum">
              <a:rPr lang="fr-FR" smtClean="0"/>
              <a:pPr/>
              <a:t>1</a:t>
            </a:fld>
            <a:endParaRPr lang="fr-FR"/>
          </a:p>
        </p:txBody>
      </p:sp>
      <p:pic>
        <p:nvPicPr>
          <p:cNvPr id="4106" name="Picture 10" descr="C:\Users\Richard\Desktop\pres vue,node\images\ubik.jpg"/>
          <p:cNvPicPr>
            <a:picLocks noChangeAspect="1" noChangeArrowheads="1"/>
          </p:cNvPicPr>
          <p:nvPr/>
        </p:nvPicPr>
        <p:blipFill>
          <a:blip r:embed="rId4" cstate="print"/>
          <a:srcRect/>
          <a:stretch>
            <a:fillRect/>
          </a:stretch>
        </p:blipFill>
        <p:spPr bwMode="auto">
          <a:xfrm>
            <a:off x="7524328" y="5013176"/>
            <a:ext cx="1423045" cy="142304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619672" y="476672"/>
            <a:ext cx="6480720" cy="769441"/>
          </a:xfrm>
          <a:prstGeom prst="rect">
            <a:avLst/>
          </a:prstGeom>
          <a:noFill/>
        </p:spPr>
        <p:txBody>
          <a:bodyPr wrap="square" rtlCol="0">
            <a:spAutoFit/>
          </a:bodyPr>
          <a:lstStyle/>
          <a:p>
            <a:r>
              <a:rPr lang="fr-FR" sz="4400" dirty="0">
                <a:solidFill>
                  <a:schemeClr val="accent4">
                    <a:lumMod val="75000"/>
                  </a:schemeClr>
                </a:solidFill>
              </a:rPr>
              <a:t>Composant</a:t>
            </a:r>
            <a:endParaRPr lang="fr-FR" sz="5400" dirty="0">
              <a:solidFill>
                <a:schemeClr val="accent4">
                  <a:lumMod val="75000"/>
                </a:schemeClr>
              </a:solidFill>
            </a:endParaRPr>
          </a:p>
        </p:txBody>
      </p:sp>
      <p:pic>
        <p:nvPicPr>
          <p:cNvPr id="2050" name="Picture 2" descr="C:\Users\Richard\Desktop\pres vue,node\images\components.png"/>
          <p:cNvPicPr>
            <a:picLocks noChangeAspect="1" noChangeArrowheads="1"/>
          </p:cNvPicPr>
          <p:nvPr/>
        </p:nvPicPr>
        <p:blipFill>
          <a:blip r:embed="rId2" cstate="print"/>
          <a:srcRect/>
          <a:stretch>
            <a:fillRect/>
          </a:stretch>
        </p:blipFill>
        <p:spPr bwMode="auto">
          <a:xfrm>
            <a:off x="683568" y="2204864"/>
            <a:ext cx="7669360" cy="2967377"/>
          </a:xfrm>
          <a:prstGeom prst="rect">
            <a:avLst/>
          </a:prstGeom>
          <a:noFill/>
        </p:spPr>
      </p:pic>
      <p:sp>
        <p:nvSpPr>
          <p:cNvPr id="4" name="Espace réservé du numéro de diapositive 3"/>
          <p:cNvSpPr>
            <a:spLocks noGrp="1"/>
          </p:cNvSpPr>
          <p:nvPr>
            <p:ph type="sldNum" sz="quarter" idx="12"/>
          </p:nvPr>
        </p:nvSpPr>
        <p:spPr/>
        <p:txBody>
          <a:bodyPr/>
          <a:lstStyle/>
          <a:p>
            <a:fld id="{A9B15D00-0135-4585-829F-5246F41CF191}" type="slidenum">
              <a:rPr lang="fr-FR" smtClean="0"/>
              <a:pPr/>
              <a:t>10</a:t>
            </a:fld>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ichard\Desktop\pres vue,node\images\Composant.png"/>
          <p:cNvPicPr>
            <a:picLocks noChangeAspect="1" noChangeArrowheads="1"/>
          </p:cNvPicPr>
          <p:nvPr/>
        </p:nvPicPr>
        <p:blipFill>
          <a:blip r:embed="rId2" cstate="print"/>
          <a:srcRect/>
          <a:stretch>
            <a:fillRect/>
          </a:stretch>
        </p:blipFill>
        <p:spPr bwMode="auto">
          <a:xfrm>
            <a:off x="179512" y="1556792"/>
            <a:ext cx="4533900" cy="4552950"/>
          </a:xfrm>
          <a:prstGeom prst="rect">
            <a:avLst/>
          </a:prstGeom>
          <a:noFill/>
        </p:spPr>
      </p:pic>
      <p:sp>
        <p:nvSpPr>
          <p:cNvPr id="6" name="ZoneTexte 5"/>
          <p:cNvSpPr txBox="1"/>
          <p:nvPr/>
        </p:nvSpPr>
        <p:spPr>
          <a:xfrm>
            <a:off x="1619672" y="476672"/>
            <a:ext cx="6480720" cy="769441"/>
          </a:xfrm>
          <a:prstGeom prst="rect">
            <a:avLst/>
          </a:prstGeom>
          <a:noFill/>
        </p:spPr>
        <p:txBody>
          <a:bodyPr wrap="square" rtlCol="0">
            <a:spAutoFit/>
          </a:bodyPr>
          <a:lstStyle/>
          <a:p>
            <a:r>
              <a:rPr lang="fr-FR" sz="4400" dirty="0">
                <a:solidFill>
                  <a:schemeClr val="accent4">
                    <a:lumMod val="75000"/>
                  </a:schemeClr>
                </a:solidFill>
              </a:rPr>
              <a:t>Composant</a:t>
            </a:r>
            <a:endParaRPr lang="fr-FR" sz="5400" dirty="0">
              <a:solidFill>
                <a:schemeClr val="accent4">
                  <a:lumMod val="75000"/>
                </a:schemeClr>
              </a:solidFill>
            </a:endParaRPr>
          </a:p>
        </p:txBody>
      </p:sp>
      <p:sp>
        <p:nvSpPr>
          <p:cNvPr id="7" name="ZoneTexte 6"/>
          <p:cNvSpPr txBox="1"/>
          <p:nvPr/>
        </p:nvSpPr>
        <p:spPr>
          <a:xfrm>
            <a:off x="5148064" y="2348880"/>
            <a:ext cx="5688632" cy="369332"/>
          </a:xfrm>
          <a:prstGeom prst="rect">
            <a:avLst/>
          </a:prstGeom>
          <a:noFill/>
        </p:spPr>
        <p:txBody>
          <a:bodyPr wrap="square" rtlCol="0">
            <a:spAutoFit/>
          </a:bodyPr>
          <a:lstStyle/>
          <a:p>
            <a:r>
              <a:rPr lang="fr-FR" dirty="0">
                <a:solidFill>
                  <a:schemeClr val="accent1">
                    <a:lumMod val="75000"/>
                  </a:schemeClr>
                </a:solidFill>
              </a:rPr>
              <a:t>balises html, structure du composant</a:t>
            </a:r>
          </a:p>
        </p:txBody>
      </p:sp>
      <p:sp>
        <p:nvSpPr>
          <p:cNvPr id="8" name="ZoneTexte 7"/>
          <p:cNvSpPr txBox="1"/>
          <p:nvPr/>
        </p:nvSpPr>
        <p:spPr>
          <a:xfrm>
            <a:off x="4788024" y="3789040"/>
            <a:ext cx="5616624" cy="369332"/>
          </a:xfrm>
          <a:prstGeom prst="rect">
            <a:avLst/>
          </a:prstGeom>
          <a:noFill/>
        </p:spPr>
        <p:txBody>
          <a:bodyPr wrap="square" rtlCol="0">
            <a:spAutoFit/>
          </a:bodyPr>
          <a:lstStyle/>
          <a:p>
            <a:r>
              <a:rPr lang="fr-FR" dirty="0">
                <a:solidFill>
                  <a:schemeClr val="accent1">
                    <a:lumMod val="75000"/>
                  </a:schemeClr>
                </a:solidFill>
              </a:rPr>
              <a:t>code JavaScript, comportement composant</a:t>
            </a:r>
          </a:p>
        </p:txBody>
      </p:sp>
      <p:sp>
        <p:nvSpPr>
          <p:cNvPr id="10" name="ZoneTexte 9"/>
          <p:cNvSpPr txBox="1"/>
          <p:nvPr/>
        </p:nvSpPr>
        <p:spPr>
          <a:xfrm>
            <a:off x="6156176" y="5373216"/>
            <a:ext cx="4824536" cy="369332"/>
          </a:xfrm>
          <a:prstGeom prst="rect">
            <a:avLst/>
          </a:prstGeom>
          <a:noFill/>
        </p:spPr>
        <p:txBody>
          <a:bodyPr wrap="square" rtlCol="0">
            <a:spAutoFit/>
          </a:bodyPr>
          <a:lstStyle/>
          <a:p>
            <a:r>
              <a:rPr lang="fr-FR" dirty="0" err="1">
                <a:solidFill>
                  <a:schemeClr val="accent1">
                    <a:lumMod val="75000"/>
                  </a:schemeClr>
                </a:solidFill>
              </a:rPr>
              <a:t>css</a:t>
            </a:r>
            <a:r>
              <a:rPr lang="fr-FR" dirty="0">
                <a:solidFill>
                  <a:schemeClr val="accent1">
                    <a:lumMod val="75000"/>
                  </a:schemeClr>
                </a:solidFill>
              </a:rPr>
              <a:t> / </a:t>
            </a:r>
            <a:r>
              <a:rPr lang="fr-FR" dirty="0" err="1">
                <a:solidFill>
                  <a:schemeClr val="accent1">
                    <a:lumMod val="75000"/>
                  </a:schemeClr>
                </a:solidFill>
              </a:rPr>
              <a:t>scss</a:t>
            </a:r>
            <a:r>
              <a:rPr lang="fr-FR" dirty="0">
                <a:solidFill>
                  <a:schemeClr val="accent1">
                    <a:lumMod val="75000"/>
                  </a:schemeClr>
                </a:solidFill>
              </a:rPr>
              <a:t> / </a:t>
            </a:r>
            <a:r>
              <a:rPr lang="fr-FR" dirty="0" err="1">
                <a:solidFill>
                  <a:schemeClr val="accent1">
                    <a:lumMod val="75000"/>
                  </a:schemeClr>
                </a:solidFill>
              </a:rPr>
              <a:t>sass</a:t>
            </a:r>
            <a:endParaRPr lang="fr-FR" dirty="0">
              <a:solidFill>
                <a:schemeClr val="accent1">
                  <a:lumMod val="75000"/>
                </a:schemeClr>
              </a:solidFill>
            </a:endParaRPr>
          </a:p>
        </p:txBody>
      </p:sp>
      <p:sp>
        <p:nvSpPr>
          <p:cNvPr id="9" name="ZoneTexte 8"/>
          <p:cNvSpPr txBox="1"/>
          <p:nvPr/>
        </p:nvSpPr>
        <p:spPr>
          <a:xfrm>
            <a:off x="6084168" y="1772816"/>
            <a:ext cx="1872208" cy="523220"/>
          </a:xfrm>
          <a:prstGeom prst="rect">
            <a:avLst/>
          </a:prstGeom>
          <a:noFill/>
        </p:spPr>
        <p:txBody>
          <a:bodyPr wrap="square" rtlCol="0">
            <a:spAutoFit/>
          </a:bodyPr>
          <a:lstStyle/>
          <a:p>
            <a:r>
              <a:rPr lang="fr-FR" sz="2800" dirty="0">
                <a:solidFill>
                  <a:srgbClr val="FF0000"/>
                </a:solidFill>
              </a:rPr>
              <a:t>Template</a:t>
            </a:r>
          </a:p>
        </p:txBody>
      </p:sp>
      <p:sp>
        <p:nvSpPr>
          <p:cNvPr id="11" name="Rectangle 10"/>
          <p:cNvSpPr/>
          <p:nvPr/>
        </p:nvSpPr>
        <p:spPr>
          <a:xfrm>
            <a:off x="6372200" y="3212976"/>
            <a:ext cx="1098378" cy="523220"/>
          </a:xfrm>
          <a:prstGeom prst="rect">
            <a:avLst/>
          </a:prstGeom>
        </p:spPr>
        <p:txBody>
          <a:bodyPr wrap="none">
            <a:spAutoFit/>
          </a:bodyPr>
          <a:lstStyle/>
          <a:p>
            <a:r>
              <a:rPr lang="fr-FR" sz="2800" dirty="0">
                <a:solidFill>
                  <a:srgbClr val="FF0000"/>
                </a:solidFill>
              </a:rPr>
              <a:t>Script</a:t>
            </a:r>
          </a:p>
        </p:txBody>
      </p:sp>
      <p:sp>
        <p:nvSpPr>
          <p:cNvPr id="12" name="Rectangle 11"/>
          <p:cNvSpPr/>
          <p:nvPr/>
        </p:nvSpPr>
        <p:spPr>
          <a:xfrm>
            <a:off x="6444208" y="4725144"/>
            <a:ext cx="936154" cy="523220"/>
          </a:xfrm>
          <a:prstGeom prst="rect">
            <a:avLst/>
          </a:prstGeom>
        </p:spPr>
        <p:txBody>
          <a:bodyPr wrap="none">
            <a:spAutoFit/>
          </a:bodyPr>
          <a:lstStyle/>
          <a:p>
            <a:r>
              <a:rPr lang="fr-FR" sz="2800" dirty="0">
                <a:solidFill>
                  <a:srgbClr val="FF0000"/>
                </a:solidFill>
              </a:rPr>
              <a:t>Style</a:t>
            </a:r>
          </a:p>
        </p:txBody>
      </p:sp>
      <p:sp>
        <p:nvSpPr>
          <p:cNvPr id="20" name="Rectangle 19"/>
          <p:cNvSpPr/>
          <p:nvPr/>
        </p:nvSpPr>
        <p:spPr>
          <a:xfrm>
            <a:off x="755576" y="2060848"/>
            <a:ext cx="3888432"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755576" y="2708920"/>
            <a:ext cx="3888432" cy="21602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755576" y="4941168"/>
            <a:ext cx="3888432" cy="1152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755576" y="2708920"/>
            <a:ext cx="3888432" cy="216024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du numéro de diapositive 13"/>
          <p:cNvSpPr>
            <a:spLocks noGrp="1"/>
          </p:cNvSpPr>
          <p:nvPr>
            <p:ph type="sldNum" sz="quarter" idx="12"/>
          </p:nvPr>
        </p:nvSpPr>
        <p:spPr/>
        <p:txBody>
          <a:bodyPr/>
          <a:lstStyle/>
          <a:p>
            <a:fld id="{A9B15D00-0135-4585-829F-5246F41CF191}" type="slidenum">
              <a:rPr lang="fr-FR" smtClean="0"/>
              <a:pPr/>
              <a:t>11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9" grpId="0"/>
      <p:bldP spid="11" grpId="0"/>
      <p:bldP spid="12" grpId="0"/>
      <p:bldP spid="20" grpId="0" animBg="1"/>
      <p:bldP spid="21" grpId="0" animBg="1"/>
      <p:bldP spid="2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619672" y="476672"/>
            <a:ext cx="6480720" cy="769441"/>
          </a:xfrm>
          <a:prstGeom prst="rect">
            <a:avLst/>
          </a:prstGeom>
          <a:noFill/>
        </p:spPr>
        <p:txBody>
          <a:bodyPr wrap="square" rtlCol="0">
            <a:spAutoFit/>
          </a:bodyPr>
          <a:lstStyle/>
          <a:p>
            <a:r>
              <a:rPr lang="fr-FR" sz="4400" dirty="0">
                <a:solidFill>
                  <a:schemeClr val="accent4">
                    <a:lumMod val="75000"/>
                  </a:schemeClr>
                </a:solidFill>
              </a:rPr>
              <a:t>Script 1/2</a:t>
            </a:r>
          </a:p>
        </p:txBody>
      </p:sp>
      <p:sp>
        <p:nvSpPr>
          <p:cNvPr id="8" name="Rectangle 7"/>
          <p:cNvSpPr/>
          <p:nvPr/>
        </p:nvSpPr>
        <p:spPr>
          <a:xfrm>
            <a:off x="5868144" y="1844824"/>
            <a:ext cx="861133" cy="523220"/>
          </a:xfrm>
          <a:prstGeom prst="rect">
            <a:avLst/>
          </a:prstGeom>
        </p:spPr>
        <p:txBody>
          <a:bodyPr wrap="none">
            <a:spAutoFit/>
          </a:bodyPr>
          <a:lstStyle/>
          <a:p>
            <a:r>
              <a:rPr lang="fr-FR" sz="2800" dirty="0">
                <a:solidFill>
                  <a:srgbClr val="FF0000"/>
                </a:solidFill>
              </a:rPr>
              <a:t>data</a:t>
            </a:r>
          </a:p>
        </p:txBody>
      </p:sp>
      <p:sp>
        <p:nvSpPr>
          <p:cNvPr id="9" name="Rectangle 8"/>
          <p:cNvSpPr/>
          <p:nvPr/>
        </p:nvSpPr>
        <p:spPr>
          <a:xfrm>
            <a:off x="5580112" y="3573016"/>
            <a:ext cx="1545616" cy="523220"/>
          </a:xfrm>
          <a:prstGeom prst="rect">
            <a:avLst/>
          </a:prstGeom>
        </p:spPr>
        <p:txBody>
          <a:bodyPr wrap="none">
            <a:spAutoFit/>
          </a:bodyPr>
          <a:lstStyle/>
          <a:p>
            <a:r>
              <a:rPr lang="fr-FR" sz="2800" dirty="0" err="1">
                <a:solidFill>
                  <a:srgbClr val="FF0000"/>
                </a:solidFill>
              </a:rPr>
              <a:t>methods</a:t>
            </a:r>
            <a:endParaRPr lang="fr-FR" sz="2800" dirty="0">
              <a:solidFill>
                <a:srgbClr val="FF0000"/>
              </a:solidFill>
            </a:endParaRPr>
          </a:p>
        </p:txBody>
      </p:sp>
      <p:pic>
        <p:nvPicPr>
          <p:cNvPr id="3075" name="Picture 3" descr="C:\Users\Richard\Desktop\pres vue,node\images\script1sur2.png"/>
          <p:cNvPicPr>
            <a:picLocks noChangeAspect="1" noChangeArrowheads="1"/>
          </p:cNvPicPr>
          <p:nvPr/>
        </p:nvPicPr>
        <p:blipFill>
          <a:blip r:embed="rId2" cstate="print"/>
          <a:srcRect/>
          <a:stretch>
            <a:fillRect/>
          </a:stretch>
        </p:blipFill>
        <p:spPr bwMode="auto">
          <a:xfrm>
            <a:off x="539551" y="1772816"/>
            <a:ext cx="3363679" cy="4176464"/>
          </a:xfrm>
          <a:prstGeom prst="rect">
            <a:avLst/>
          </a:prstGeom>
          <a:noFill/>
        </p:spPr>
      </p:pic>
      <p:sp>
        <p:nvSpPr>
          <p:cNvPr id="11" name="ZoneTexte 10"/>
          <p:cNvSpPr txBox="1"/>
          <p:nvPr/>
        </p:nvSpPr>
        <p:spPr>
          <a:xfrm>
            <a:off x="4139952" y="2420888"/>
            <a:ext cx="4824536" cy="369332"/>
          </a:xfrm>
          <a:prstGeom prst="rect">
            <a:avLst/>
          </a:prstGeom>
          <a:noFill/>
        </p:spPr>
        <p:txBody>
          <a:bodyPr wrap="square" rtlCol="0">
            <a:spAutoFit/>
          </a:bodyPr>
          <a:lstStyle/>
          <a:p>
            <a:r>
              <a:rPr lang="fr-FR" b="1" dirty="0">
                <a:solidFill>
                  <a:schemeClr val="accent1">
                    <a:lumMod val="75000"/>
                  </a:schemeClr>
                </a:solidFill>
              </a:rPr>
              <a:t>Variables</a:t>
            </a:r>
            <a:r>
              <a:rPr lang="fr-FR" dirty="0">
                <a:solidFill>
                  <a:schemeClr val="accent1">
                    <a:lumMod val="75000"/>
                  </a:schemeClr>
                </a:solidFill>
              </a:rPr>
              <a:t> utilisées dans le script et le </a:t>
            </a:r>
            <a:r>
              <a:rPr lang="fr-FR" dirty="0" err="1">
                <a:solidFill>
                  <a:schemeClr val="accent1">
                    <a:lumMod val="75000"/>
                  </a:schemeClr>
                </a:solidFill>
              </a:rPr>
              <a:t>template</a:t>
            </a:r>
            <a:endParaRPr lang="fr-FR" dirty="0">
              <a:solidFill>
                <a:schemeClr val="accent1">
                  <a:lumMod val="75000"/>
                </a:schemeClr>
              </a:solidFill>
            </a:endParaRPr>
          </a:p>
        </p:txBody>
      </p:sp>
      <p:sp>
        <p:nvSpPr>
          <p:cNvPr id="12" name="ZoneTexte 11"/>
          <p:cNvSpPr txBox="1"/>
          <p:nvPr/>
        </p:nvSpPr>
        <p:spPr>
          <a:xfrm>
            <a:off x="4139952" y="4149080"/>
            <a:ext cx="4680520" cy="646331"/>
          </a:xfrm>
          <a:prstGeom prst="rect">
            <a:avLst/>
          </a:prstGeom>
          <a:noFill/>
        </p:spPr>
        <p:txBody>
          <a:bodyPr wrap="square" rtlCol="0">
            <a:spAutoFit/>
          </a:bodyPr>
          <a:lstStyle/>
          <a:p>
            <a:r>
              <a:rPr lang="fr-FR" b="1" dirty="0">
                <a:solidFill>
                  <a:schemeClr val="accent1">
                    <a:lumMod val="75000"/>
                  </a:schemeClr>
                </a:solidFill>
              </a:rPr>
              <a:t>Fonctions</a:t>
            </a:r>
            <a:r>
              <a:rPr lang="fr-FR" dirty="0">
                <a:solidFill>
                  <a:schemeClr val="accent1">
                    <a:lumMod val="75000"/>
                  </a:schemeClr>
                </a:solidFill>
              </a:rPr>
              <a:t> appelées par des directives / autres fonctions </a:t>
            </a:r>
          </a:p>
        </p:txBody>
      </p:sp>
      <p:sp>
        <p:nvSpPr>
          <p:cNvPr id="10" name="Espace réservé du numéro de diapositive 9"/>
          <p:cNvSpPr>
            <a:spLocks noGrp="1"/>
          </p:cNvSpPr>
          <p:nvPr>
            <p:ph type="sldNum" sz="quarter" idx="12"/>
          </p:nvPr>
        </p:nvSpPr>
        <p:spPr/>
        <p:txBody>
          <a:bodyPr/>
          <a:lstStyle/>
          <a:p>
            <a:fld id="{A9B15D00-0135-4585-829F-5246F41CF191}" type="slidenum">
              <a:rPr lang="fr-FR" smtClean="0"/>
              <a:pPr/>
              <a:t>12</a:t>
            </a:fld>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619672" y="692696"/>
            <a:ext cx="6480720" cy="769441"/>
          </a:xfrm>
          <a:prstGeom prst="rect">
            <a:avLst/>
          </a:prstGeom>
          <a:noFill/>
        </p:spPr>
        <p:txBody>
          <a:bodyPr wrap="square" rtlCol="0">
            <a:spAutoFit/>
          </a:bodyPr>
          <a:lstStyle/>
          <a:p>
            <a:r>
              <a:rPr lang="fr-FR" sz="4400" dirty="0">
                <a:solidFill>
                  <a:schemeClr val="accent4">
                    <a:lumMod val="75000"/>
                  </a:schemeClr>
                </a:solidFill>
              </a:rPr>
              <a:t>Script 2/2</a:t>
            </a:r>
          </a:p>
        </p:txBody>
      </p:sp>
      <p:sp>
        <p:nvSpPr>
          <p:cNvPr id="8" name="Rectangle 7"/>
          <p:cNvSpPr/>
          <p:nvPr/>
        </p:nvSpPr>
        <p:spPr>
          <a:xfrm>
            <a:off x="6228184" y="1772816"/>
            <a:ext cx="1749774" cy="523220"/>
          </a:xfrm>
          <a:prstGeom prst="rect">
            <a:avLst/>
          </a:prstGeom>
        </p:spPr>
        <p:txBody>
          <a:bodyPr wrap="none">
            <a:spAutoFit/>
          </a:bodyPr>
          <a:lstStyle/>
          <a:p>
            <a:r>
              <a:rPr lang="fr-FR" sz="2800" dirty="0" err="1">
                <a:solidFill>
                  <a:srgbClr val="FF0000"/>
                </a:solidFill>
              </a:rPr>
              <a:t>computed</a:t>
            </a:r>
            <a:endParaRPr lang="fr-FR" sz="2800" dirty="0">
              <a:solidFill>
                <a:srgbClr val="FF0000"/>
              </a:solidFill>
            </a:endParaRPr>
          </a:p>
        </p:txBody>
      </p:sp>
      <p:sp>
        <p:nvSpPr>
          <p:cNvPr id="9" name="Rectangle 8"/>
          <p:cNvSpPr/>
          <p:nvPr/>
        </p:nvSpPr>
        <p:spPr>
          <a:xfrm>
            <a:off x="6372200" y="3212976"/>
            <a:ext cx="1599669" cy="523220"/>
          </a:xfrm>
          <a:prstGeom prst="rect">
            <a:avLst/>
          </a:prstGeom>
        </p:spPr>
        <p:txBody>
          <a:bodyPr wrap="none">
            <a:spAutoFit/>
          </a:bodyPr>
          <a:lstStyle/>
          <a:p>
            <a:r>
              <a:rPr lang="fr-FR" sz="2800" dirty="0" err="1">
                <a:solidFill>
                  <a:srgbClr val="FF0000"/>
                </a:solidFill>
              </a:rPr>
              <a:t>mounted</a:t>
            </a:r>
            <a:endParaRPr lang="fr-FR" sz="2800" dirty="0">
              <a:solidFill>
                <a:srgbClr val="FF0000"/>
              </a:solidFill>
            </a:endParaRPr>
          </a:p>
        </p:txBody>
      </p:sp>
      <p:sp>
        <p:nvSpPr>
          <p:cNvPr id="10" name="Rectangle 9"/>
          <p:cNvSpPr/>
          <p:nvPr/>
        </p:nvSpPr>
        <p:spPr>
          <a:xfrm>
            <a:off x="6588224" y="4797152"/>
            <a:ext cx="1112036" cy="523220"/>
          </a:xfrm>
          <a:prstGeom prst="rect">
            <a:avLst/>
          </a:prstGeom>
        </p:spPr>
        <p:txBody>
          <a:bodyPr wrap="none">
            <a:spAutoFit/>
          </a:bodyPr>
          <a:lstStyle/>
          <a:p>
            <a:r>
              <a:rPr lang="fr-FR" sz="2800" dirty="0" err="1">
                <a:solidFill>
                  <a:srgbClr val="FF0000"/>
                </a:solidFill>
              </a:rPr>
              <a:t>watch</a:t>
            </a:r>
            <a:endParaRPr lang="fr-FR" sz="2800" dirty="0">
              <a:solidFill>
                <a:srgbClr val="FF0000"/>
              </a:solidFill>
            </a:endParaRPr>
          </a:p>
        </p:txBody>
      </p:sp>
      <p:sp>
        <p:nvSpPr>
          <p:cNvPr id="7" name="ZoneTexte 6"/>
          <p:cNvSpPr txBox="1"/>
          <p:nvPr/>
        </p:nvSpPr>
        <p:spPr>
          <a:xfrm>
            <a:off x="5796136" y="2276872"/>
            <a:ext cx="3347864" cy="646331"/>
          </a:xfrm>
          <a:prstGeom prst="rect">
            <a:avLst/>
          </a:prstGeom>
          <a:noFill/>
        </p:spPr>
        <p:txBody>
          <a:bodyPr wrap="square" rtlCol="0">
            <a:spAutoFit/>
          </a:bodyPr>
          <a:lstStyle/>
          <a:p>
            <a:r>
              <a:rPr lang="fr-FR" dirty="0">
                <a:solidFill>
                  <a:schemeClr val="accent1">
                    <a:lumMod val="75000"/>
                  </a:schemeClr>
                </a:solidFill>
              </a:rPr>
              <a:t>Variables calculées par des fonctions</a:t>
            </a:r>
          </a:p>
        </p:txBody>
      </p:sp>
      <p:sp>
        <p:nvSpPr>
          <p:cNvPr id="11" name="ZoneTexte 10"/>
          <p:cNvSpPr txBox="1"/>
          <p:nvPr/>
        </p:nvSpPr>
        <p:spPr>
          <a:xfrm>
            <a:off x="5796136" y="3789040"/>
            <a:ext cx="3779912" cy="646331"/>
          </a:xfrm>
          <a:prstGeom prst="rect">
            <a:avLst/>
          </a:prstGeom>
          <a:noFill/>
        </p:spPr>
        <p:txBody>
          <a:bodyPr wrap="square" rtlCol="0">
            <a:spAutoFit/>
          </a:bodyPr>
          <a:lstStyle/>
          <a:p>
            <a:r>
              <a:rPr lang="fr-FR" dirty="0">
                <a:solidFill>
                  <a:schemeClr val="accent1">
                    <a:lumMod val="75000"/>
                  </a:schemeClr>
                </a:solidFill>
              </a:rPr>
              <a:t>Fonction appelée lors de l’initialisation du composant</a:t>
            </a:r>
          </a:p>
        </p:txBody>
      </p:sp>
      <p:sp>
        <p:nvSpPr>
          <p:cNvPr id="12" name="ZoneTexte 11"/>
          <p:cNvSpPr txBox="1"/>
          <p:nvPr/>
        </p:nvSpPr>
        <p:spPr>
          <a:xfrm>
            <a:off x="5724128" y="5301208"/>
            <a:ext cx="3779912" cy="923330"/>
          </a:xfrm>
          <a:prstGeom prst="rect">
            <a:avLst/>
          </a:prstGeom>
          <a:noFill/>
        </p:spPr>
        <p:txBody>
          <a:bodyPr wrap="square" rtlCol="0">
            <a:spAutoFit/>
          </a:bodyPr>
          <a:lstStyle/>
          <a:p>
            <a:r>
              <a:rPr lang="fr-FR" dirty="0">
                <a:solidFill>
                  <a:schemeClr val="accent1">
                    <a:lumMod val="75000"/>
                  </a:schemeClr>
                </a:solidFill>
              </a:rPr>
              <a:t>Fonction appelée lors d’un changement sur une variable spécifique (ici </a:t>
            </a:r>
            <a:r>
              <a:rPr lang="fr-FR" dirty="0" err="1">
                <a:solidFill>
                  <a:schemeClr val="accent1">
                    <a:lumMod val="75000"/>
                  </a:schemeClr>
                </a:solidFill>
              </a:rPr>
              <a:t>watchValue</a:t>
            </a:r>
            <a:r>
              <a:rPr lang="fr-FR" dirty="0">
                <a:solidFill>
                  <a:schemeClr val="accent1">
                    <a:lumMod val="75000"/>
                  </a:schemeClr>
                </a:solidFill>
              </a:rPr>
              <a:t>)</a:t>
            </a:r>
          </a:p>
        </p:txBody>
      </p:sp>
      <p:pic>
        <p:nvPicPr>
          <p:cNvPr id="1026" name="Picture 2" descr="C:\Users\Richard\Desktop\pres vue,node\images\script2sur2.png"/>
          <p:cNvPicPr>
            <a:picLocks noChangeAspect="1" noChangeArrowheads="1"/>
          </p:cNvPicPr>
          <p:nvPr/>
        </p:nvPicPr>
        <p:blipFill>
          <a:blip r:embed="rId2" cstate="print"/>
          <a:srcRect/>
          <a:stretch>
            <a:fillRect/>
          </a:stretch>
        </p:blipFill>
        <p:spPr bwMode="auto">
          <a:xfrm>
            <a:off x="251520" y="2492896"/>
            <a:ext cx="5314328" cy="3168352"/>
          </a:xfrm>
          <a:prstGeom prst="rect">
            <a:avLst/>
          </a:prstGeom>
          <a:noFill/>
        </p:spPr>
      </p:pic>
      <p:sp>
        <p:nvSpPr>
          <p:cNvPr id="13" name="Espace réservé du numéro de diapositive 12"/>
          <p:cNvSpPr>
            <a:spLocks noGrp="1"/>
          </p:cNvSpPr>
          <p:nvPr>
            <p:ph type="sldNum" sz="quarter" idx="12"/>
          </p:nvPr>
        </p:nvSpPr>
        <p:spPr/>
        <p:txBody>
          <a:bodyPr/>
          <a:lstStyle/>
          <a:p>
            <a:fld id="{A9B15D00-0135-4585-829F-5246F41CF191}" type="slidenum">
              <a:rPr lang="fr-FR" smtClean="0"/>
              <a:pPr/>
              <a:t>13</a:t>
            </a:fld>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619672" y="476672"/>
            <a:ext cx="6480720" cy="769441"/>
          </a:xfrm>
          <a:prstGeom prst="rect">
            <a:avLst/>
          </a:prstGeom>
          <a:noFill/>
        </p:spPr>
        <p:txBody>
          <a:bodyPr wrap="square" rtlCol="0">
            <a:spAutoFit/>
          </a:bodyPr>
          <a:lstStyle/>
          <a:p>
            <a:r>
              <a:rPr lang="fr-FR" sz="4400" dirty="0">
                <a:solidFill>
                  <a:schemeClr val="accent4">
                    <a:lumMod val="75000"/>
                  </a:schemeClr>
                </a:solidFill>
              </a:rPr>
              <a:t>Template</a:t>
            </a:r>
          </a:p>
        </p:txBody>
      </p:sp>
      <p:sp>
        <p:nvSpPr>
          <p:cNvPr id="8" name="Espace réservé du numéro de diapositive 7"/>
          <p:cNvSpPr>
            <a:spLocks noGrp="1"/>
          </p:cNvSpPr>
          <p:nvPr>
            <p:ph type="sldNum" sz="quarter" idx="12"/>
          </p:nvPr>
        </p:nvSpPr>
        <p:spPr/>
        <p:txBody>
          <a:bodyPr/>
          <a:lstStyle/>
          <a:p>
            <a:fld id="{A9B15D00-0135-4585-829F-5246F41CF191}" type="slidenum">
              <a:rPr lang="fr-FR" smtClean="0"/>
              <a:pPr/>
              <a:t>14</a:t>
            </a:fld>
            <a:endParaRPr lang="fr-FR"/>
          </a:p>
        </p:txBody>
      </p:sp>
      <p:pic>
        <p:nvPicPr>
          <p:cNvPr id="9" name="Picture 2" descr="C:\Users\Richard\Desktop\pres vue,node\images\Composant.png"/>
          <p:cNvPicPr>
            <a:picLocks noChangeAspect="1" noChangeArrowheads="1"/>
          </p:cNvPicPr>
          <p:nvPr/>
        </p:nvPicPr>
        <p:blipFill>
          <a:blip r:embed="rId2" cstate="print"/>
          <a:srcRect/>
          <a:stretch>
            <a:fillRect/>
          </a:stretch>
        </p:blipFill>
        <p:spPr bwMode="auto">
          <a:xfrm>
            <a:off x="2123728" y="1556792"/>
            <a:ext cx="4533900" cy="4552950"/>
          </a:xfrm>
          <a:prstGeom prst="rect">
            <a:avLst/>
          </a:prstGeom>
          <a:noFill/>
        </p:spPr>
      </p:pic>
      <p:sp>
        <p:nvSpPr>
          <p:cNvPr id="10" name="Rectangle 9"/>
          <p:cNvSpPr/>
          <p:nvPr/>
        </p:nvSpPr>
        <p:spPr>
          <a:xfrm>
            <a:off x="2699792" y="2060848"/>
            <a:ext cx="3888432"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2699792" y="2708920"/>
            <a:ext cx="3888432" cy="21602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699792" y="4941168"/>
            <a:ext cx="3888432" cy="1152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2699792" y="2060848"/>
            <a:ext cx="3888432" cy="57606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619672" y="476672"/>
            <a:ext cx="6480720" cy="769441"/>
          </a:xfrm>
          <a:prstGeom prst="rect">
            <a:avLst/>
          </a:prstGeom>
          <a:noFill/>
        </p:spPr>
        <p:txBody>
          <a:bodyPr wrap="square" rtlCol="0">
            <a:spAutoFit/>
          </a:bodyPr>
          <a:lstStyle/>
          <a:p>
            <a:r>
              <a:rPr lang="fr-FR" sz="4400" dirty="0">
                <a:solidFill>
                  <a:schemeClr val="accent4">
                    <a:lumMod val="75000"/>
                  </a:schemeClr>
                </a:solidFill>
              </a:rPr>
              <a:t>Template 1/2</a:t>
            </a:r>
          </a:p>
        </p:txBody>
      </p:sp>
      <p:sp>
        <p:nvSpPr>
          <p:cNvPr id="7" name="ZoneTexte 6"/>
          <p:cNvSpPr txBox="1"/>
          <p:nvPr/>
        </p:nvSpPr>
        <p:spPr>
          <a:xfrm>
            <a:off x="1187624" y="1628800"/>
            <a:ext cx="7416824" cy="646331"/>
          </a:xfrm>
          <a:prstGeom prst="rect">
            <a:avLst/>
          </a:prstGeom>
          <a:noFill/>
        </p:spPr>
        <p:txBody>
          <a:bodyPr wrap="square" rtlCol="0">
            <a:spAutoFit/>
          </a:bodyPr>
          <a:lstStyle/>
          <a:p>
            <a:r>
              <a:rPr lang="fr-FR" sz="3600" dirty="0">
                <a:solidFill>
                  <a:schemeClr val="accent1">
                    <a:lumMod val="75000"/>
                  </a:schemeClr>
                </a:solidFill>
              </a:rPr>
              <a:t>Interpolation -&gt;</a:t>
            </a:r>
            <a:r>
              <a:rPr lang="fr-FR" sz="3600" dirty="0">
                <a:solidFill>
                  <a:schemeClr val="accent4">
                    <a:lumMod val="75000"/>
                  </a:schemeClr>
                </a:solidFill>
              </a:rPr>
              <a:t> </a:t>
            </a:r>
            <a:r>
              <a:rPr lang="fr-FR" sz="3600" b="1" dirty="0">
                <a:solidFill>
                  <a:schemeClr val="accent1">
                    <a:lumMod val="75000"/>
                  </a:schemeClr>
                </a:solidFill>
              </a:rPr>
              <a:t>{{ … }}</a:t>
            </a:r>
          </a:p>
        </p:txBody>
      </p:sp>
      <p:pic>
        <p:nvPicPr>
          <p:cNvPr id="3074" name="Picture 2" descr="C:\Users\Richard\Desktop\pres vue,node\images\interpolation.png"/>
          <p:cNvPicPr>
            <a:picLocks noChangeAspect="1" noChangeArrowheads="1"/>
          </p:cNvPicPr>
          <p:nvPr/>
        </p:nvPicPr>
        <p:blipFill>
          <a:blip r:embed="rId2" cstate="print"/>
          <a:srcRect/>
          <a:stretch>
            <a:fillRect/>
          </a:stretch>
        </p:blipFill>
        <p:spPr bwMode="auto">
          <a:xfrm>
            <a:off x="1043608" y="3284984"/>
            <a:ext cx="2952328" cy="454204"/>
          </a:xfrm>
          <a:prstGeom prst="rect">
            <a:avLst/>
          </a:prstGeom>
          <a:noFill/>
        </p:spPr>
      </p:pic>
      <p:pic>
        <p:nvPicPr>
          <p:cNvPr id="2" name="Picture 2" descr="C:\Users\Richard\Desktop\pres vue,node\images\interpolationScript.png"/>
          <p:cNvPicPr>
            <a:picLocks noChangeAspect="1" noChangeArrowheads="1"/>
          </p:cNvPicPr>
          <p:nvPr/>
        </p:nvPicPr>
        <p:blipFill>
          <a:blip r:embed="rId3" cstate="print"/>
          <a:srcRect/>
          <a:stretch>
            <a:fillRect/>
          </a:stretch>
        </p:blipFill>
        <p:spPr bwMode="auto">
          <a:xfrm>
            <a:off x="179512" y="5301208"/>
            <a:ext cx="5076564" cy="432048"/>
          </a:xfrm>
          <a:prstGeom prst="rect">
            <a:avLst/>
          </a:prstGeom>
          <a:noFill/>
        </p:spPr>
      </p:pic>
      <p:pic>
        <p:nvPicPr>
          <p:cNvPr id="1026" name="Picture 2" descr="C:\Users\Richard\Desktop\pres vue,node\images\Hello.png"/>
          <p:cNvPicPr>
            <a:picLocks noChangeAspect="1" noChangeArrowheads="1"/>
          </p:cNvPicPr>
          <p:nvPr/>
        </p:nvPicPr>
        <p:blipFill>
          <a:blip r:embed="rId4" cstate="print"/>
          <a:srcRect/>
          <a:stretch>
            <a:fillRect/>
          </a:stretch>
        </p:blipFill>
        <p:spPr bwMode="auto">
          <a:xfrm>
            <a:off x="6732240" y="3212976"/>
            <a:ext cx="1368152" cy="456051"/>
          </a:xfrm>
          <a:prstGeom prst="rect">
            <a:avLst/>
          </a:prstGeom>
          <a:noFill/>
        </p:spPr>
      </p:pic>
      <p:pic>
        <p:nvPicPr>
          <p:cNvPr id="1027" name="Picture 3" descr="C:\Users\Richard\Desktop\pres vue,node\images\HelloLeMonde.png"/>
          <p:cNvPicPr>
            <a:picLocks noChangeAspect="1" noChangeArrowheads="1"/>
          </p:cNvPicPr>
          <p:nvPr/>
        </p:nvPicPr>
        <p:blipFill>
          <a:blip r:embed="rId5" cstate="print"/>
          <a:srcRect/>
          <a:stretch>
            <a:fillRect/>
          </a:stretch>
        </p:blipFill>
        <p:spPr bwMode="auto">
          <a:xfrm>
            <a:off x="5868144" y="5301208"/>
            <a:ext cx="3107422" cy="432048"/>
          </a:xfrm>
          <a:prstGeom prst="rect">
            <a:avLst/>
          </a:prstGeom>
          <a:noFill/>
        </p:spPr>
      </p:pic>
      <p:cxnSp>
        <p:nvCxnSpPr>
          <p:cNvPr id="14" name="Connecteur droit avec flèche 13"/>
          <p:cNvCxnSpPr/>
          <p:nvPr/>
        </p:nvCxnSpPr>
        <p:spPr>
          <a:xfrm>
            <a:off x="4427984" y="3429000"/>
            <a:ext cx="19442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5364088" y="5517232"/>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Espace réservé du numéro de diapositive 9"/>
          <p:cNvSpPr>
            <a:spLocks noGrp="1"/>
          </p:cNvSpPr>
          <p:nvPr>
            <p:ph type="sldNum" sz="quarter" idx="12"/>
          </p:nvPr>
        </p:nvSpPr>
        <p:spPr/>
        <p:txBody>
          <a:bodyPr/>
          <a:lstStyle/>
          <a:p>
            <a:fld id="{A9B15D00-0135-4585-829F-5246F41CF191}" type="slidenum">
              <a:rPr lang="fr-FR" smtClean="0"/>
              <a:pPr/>
              <a:t>15</a:t>
            </a:fld>
            <a:endParaRPr lang="fr-FR"/>
          </a:p>
        </p:txBody>
      </p:sp>
      <p:pic>
        <p:nvPicPr>
          <p:cNvPr id="3" name="Picture 2" descr="C:\Users\Richard\Desktop\pres vue,node\images\warning.jpg"/>
          <p:cNvPicPr>
            <a:picLocks noChangeAspect="1" noChangeArrowheads="1"/>
          </p:cNvPicPr>
          <p:nvPr/>
        </p:nvPicPr>
        <p:blipFill>
          <a:blip r:embed="rId6" cstate="print"/>
          <a:srcRect/>
          <a:stretch>
            <a:fillRect/>
          </a:stretch>
        </p:blipFill>
        <p:spPr bwMode="auto">
          <a:xfrm>
            <a:off x="323528" y="4365104"/>
            <a:ext cx="819588" cy="704477"/>
          </a:xfrm>
          <a:prstGeom prst="rect">
            <a:avLst/>
          </a:prstGeom>
          <a:noFill/>
        </p:spPr>
      </p:pic>
      <p:sp>
        <p:nvSpPr>
          <p:cNvPr id="13" name="ZoneTexte 12"/>
          <p:cNvSpPr txBox="1"/>
          <p:nvPr/>
        </p:nvSpPr>
        <p:spPr>
          <a:xfrm>
            <a:off x="1187624" y="4581128"/>
            <a:ext cx="3744416" cy="461665"/>
          </a:xfrm>
          <a:prstGeom prst="rect">
            <a:avLst/>
          </a:prstGeom>
          <a:noFill/>
        </p:spPr>
        <p:txBody>
          <a:bodyPr wrap="square" rtlCol="0">
            <a:spAutoFit/>
          </a:bodyPr>
          <a:lstStyle/>
          <a:p>
            <a:r>
              <a:rPr lang="fr-FR" sz="2400" dirty="0">
                <a:solidFill>
                  <a:schemeClr val="accent1">
                    <a:lumMod val="75000"/>
                  </a:schemeClr>
                </a:solidFill>
              </a:rPr>
              <a:t>Mauvaise pratique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619672" y="476672"/>
            <a:ext cx="6480720" cy="769441"/>
          </a:xfrm>
          <a:prstGeom prst="rect">
            <a:avLst/>
          </a:prstGeom>
          <a:noFill/>
        </p:spPr>
        <p:txBody>
          <a:bodyPr wrap="square" rtlCol="0">
            <a:spAutoFit/>
          </a:bodyPr>
          <a:lstStyle/>
          <a:p>
            <a:r>
              <a:rPr lang="fr-FR" sz="4400" dirty="0">
                <a:solidFill>
                  <a:schemeClr val="accent4">
                    <a:lumMod val="75000"/>
                  </a:schemeClr>
                </a:solidFill>
              </a:rPr>
              <a:t>Template 2/2</a:t>
            </a:r>
            <a:endParaRPr lang="fr-FR" sz="5400" dirty="0">
              <a:solidFill>
                <a:schemeClr val="accent4">
                  <a:lumMod val="75000"/>
                </a:schemeClr>
              </a:solidFill>
            </a:endParaRPr>
          </a:p>
        </p:txBody>
      </p:sp>
      <p:sp>
        <p:nvSpPr>
          <p:cNvPr id="9" name="Rectangle 8"/>
          <p:cNvSpPr/>
          <p:nvPr/>
        </p:nvSpPr>
        <p:spPr>
          <a:xfrm>
            <a:off x="827584" y="1484784"/>
            <a:ext cx="3403945" cy="646331"/>
          </a:xfrm>
          <a:prstGeom prst="rect">
            <a:avLst/>
          </a:prstGeom>
        </p:spPr>
        <p:txBody>
          <a:bodyPr wrap="none">
            <a:spAutoFit/>
          </a:bodyPr>
          <a:lstStyle/>
          <a:p>
            <a:r>
              <a:rPr lang="fr-FR" sz="3600" dirty="0">
                <a:solidFill>
                  <a:schemeClr val="accent1">
                    <a:lumMod val="75000"/>
                  </a:schemeClr>
                </a:solidFill>
              </a:rPr>
              <a:t>Directives -&gt;</a:t>
            </a:r>
            <a:r>
              <a:rPr lang="fr-FR" sz="3600" dirty="0">
                <a:solidFill>
                  <a:schemeClr val="accent4">
                    <a:lumMod val="75000"/>
                  </a:schemeClr>
                </a:solidFill>
              </a:rPr>
              <a:t> </a:t>
            </a:r>
            <a:r>
              <a:rPr lang="fr-FR" sz="3600" b="1" dirty="0">
                <a:solidFill>
                  <a:schemeClr val="tx2">
                    <a:lumMod val="75000"/>
                  </a:schemeClr>
                </a:solidFill>
              </a:rPr>
              <a:t>v-:</a:t>
            </a:r>
          </a:p>
        </p:txBody>
      </p:sp>
      <p:pic>
        <p:nvPicPr>
          <p:cNvPr id="2051" name="Picture 3" descr="C:\Users\Richard\Desktop\pres vue,node\images\directives.png"/>
          <p:cNvPicPr>
            <a:picLocks noChangeAspect="1" noChangeArrowheads="1"/>
          </p:cNvPicPr>
          <p:nvPr/>
        </p:nvPicPr>
        <p:blipFill>
          <a:blip r:embed="rId2" cstate="print"/>
          <a:srcRect/>
          <a:stretch>
            <a:fillRect/>
          </a:stretch>
        </p:blipFill>
        <p:spPr bwMode="auto">
          <a:xfrm>
            <a:off x="899592" y="2492896"/>
            <a:ext cx="7256842" cy="3456384"/>
          </a:xfrm>
          <a:prstGeom prst="rect">
            <a:avLst/>
          </a:prstGeom>
          <a:noFill/>
        </p:spPr>
      </p:pic>
      <p:sp>
        <p:nvSpPr>
          <p:cNvPr id="5" name="Espace réservé du numéro de diapositive 4"/>
          <p:cNvSpPr>
            <a:spLocks noGrp="1"/>
          </p:cNvSpPr>
          <p:nvPr>
            <p:ph type="sldNum" sz="quarter" idx="12"/>
          </p:nvPr>
        </p:nvSpPr>
        <p:spPr/>
        <p:txBody>
          <a:bodyPr/>
          <a:lstStyle/>
          <a:p>
            <a:fld id="{A9B15D00-0135-4585-829F-5246F41CF191}" type="slidenum">
              <a:rPr lang="fr-FR" smtClean="0"/>
              <a:pPr/>
              <a:t>16</a:t>
            </a:fld>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619672" y="476672"/>
            <a:ext cx="6480720" cy="769441"/>
          </a:xfrm>
          <a:prstGeom prst="rect">
            <a:avLst/>
          </a:prstGeom>
          <a:noFill/>
        </p:spPr>
        <p:txBody>
          <a:bodyPr wrap="square" rtlCol="0">
            <a:spAutoFit/>
          </a:bodyPr>
          <a:lstStyle/>
          <a:p>
            <a:r>
              <a:rPr lang="fr-FR" sz="4400" dirty="0">
                <a:solidFill>
                  <a:schemeClr val="accent4">
                    <a:lumMod val="75000"/>
                  </a:schemeClr>
                </a:solidFill>
              </a:rPr>
              <a:t>Exemple 1</a:t>
            </a:r>
            <a:endParaRPr lang="fr-FR" sz="5400" dirty="0">
              <a:solidFill>
                <a:schemeClr val="accent4">
                  <a:lumMod val="75000"/>
                </a:schemeClr>
              </a:solidFill>
            </a:endParaRPr>
          </a:p>
        </p:txBody>
      </p:sp>
      <p:pic>
        <p:nvPicPr>
          <p:cNvPr id="2" name="Picture 2" descr="C:\Users\Richard\Desktop\pres vue,node\images\clickButtonGif\giphy.gif"/>
          <p:cNvPicPr>
            <a:picLocks noChangeAspect="1" noChangeArrowheads="1" noCrop="1"/>
          </p:cNvPicPr>
          <p:nvPr/>
        </p:nvPicPr>
        <p:blipFill>
          <a:blip r:embed="rId2" cstate="print"/>
          <a:srcRect/>
          <a:stretch>
            <a:fillRect/>
          </a:stretch>
        </p:blipFill>
        <p:spPr bwMode="auto">
          <a:xfrm>
            <a:off x="5292080" y="2996952"/>
            <a:ext cx="3608530" cy="1872208"/>
          </a:xfrm>
          <a:prstGeom prst="rect">
            <a:avLst/>
          </a:prstGeom>
          <a:noFill/>
        </p:spPr>
      </p:pic>
      <p:pic>
        <p:nvPicPr>
          <p:cNvPr id="1029" name="Picture 5" descr="C:\Users\Richard\Desktop\pres vue,node\images\InterpolationCodeOnClick.png"/>
          <p:cNvPicPr>
            <a:picLocks noChangeAspect="1" noChangeArrowheads="1"/>
          </p:cNvPicPr>
          <p:nvPr/>
        </p:nvPicPr>
        <p:blipFill>
          <a:blip r:embed="rId3" cstate="print"/>
          <a:srcRect/>
          <a:stretch>
            <a:fillRect/>
          </a:stretch>
        </p:blipFill>
        <p:spPr bwMode="auto">
          <a:xfrm>
            <a:off x="179512" y="1556792"/>
            <a:ext cx="4943475" cy="4876801"/>
          </a:xfrm>
          <a:prstGeom prst="rect">
            <a:avLst/>
          </a:prstGeom>
          <a:noFill/>
        </p:spPr>
      </p:pic>
      <p:sp>
        <p:nvSpPr>
          <p:cNvPr id="5" name="Espace réservé du numéro de diapositive 4"/>
          <p:cNvSpPr>
            <a:spLocks noGrp="1"/>
          </p:cNvSpPr>
          <p:nvPr>
            <p:ph type="sldNum" sz="quarter" idx="12"/>
          </p:nvPr>
        </p:nvSpPr>
        <p:spPr/>
        <p:txBody>
          <a:bodyPr/>
          <a:lstStyle/>
          <a:p>
            <a:fld id="{A9B15D00-0135-4585-829F-5246F41CF191}" type="slidenum">
              <a:rPr lang="fr-FR" smtClean="0"/>
              <a:pPr/>
              <a:t>17</a:t>
            </a:fld>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619672" y="332656"/>
            <a:ext cx="6480720" cy="769441"/>
          </a:xfrm>
          <a:prstGeom prst="rect">
            <a:avLst/>
          </a:prstGeom>
          <a:noFill/>
        </p:spPr>
        <p:txBody>
          <a:bodyPr wrap="square" rtlCol="0">
            <a:spAutoFit/>
          </a:bodyPr>
          <a:lstStyle/>
          <a:p>
            <a:r>
              <a:rPr lang="fr-FR" sz="4400" dirty="0">
                <a:solidFill>
                  <a:schemeClr val="accent4">
                    <a:lumMod val="75000"/>
                  </a:schemeClr>
                </a:solidFill>
              </a:rPr>
              <a:t>Exemple 2</a:t>
            </a:r>
            <a:endParaRPr lang="fr-FR" sz="5400" dirty="0">
              <a:solidFill>
                <a:schemeClr val="accent4">
                  <a:lumMod val="75000"/>
                </a:schemeClr>
              </a:solidFill>
            </a:endParaRPr>
          </a:p>
        </p:txBody>
      </p:sp>
      <p:pic>
        <p:nvPicPr>
          <p:cNvPr id="2050" name="Picture 2" descr="C:\Users\Richard\Desktop\pres vue,node\images\inputGif\giphy.gif"/>
          <p:cNvPicPr>
            <a:picLocks noChangeAspect="1" noChangeArrowheads="1" noCrop="1"/>
          </p:cNvPicPr>
          <p:nvPr/>
        </p:nvPicPr>
        <p:blipFill>
          <a:blip r:embed="rId2" cstate="print"/>
          <a:srcRect/>
          <a:stretch>
            <a:fillRect/>
          </a:stretch>
        </p:blipFill>
        <p:spPr bwMode="auto">
          <a:xfrm>
            <a:off x="2915816" y="1196752"/>
            <a:ext cx="3309763" cy="959553"/>
          </a:xfrm>
          <a:prstGeom prst="rect">
            <a:avLst/>
          </a:prstGeom>
          <a:noFill/>
        </p:spPr>
      </p:pic>
      <p:pic>
        <p:nvPicPr>
          <p:cNvPr id="2051" name="Picture 3" descr="C:\Users\Richard\Desktop\pres vue,node\images\vIf.png"/>
          <p:cNvPicPr>
            <a:picLocks noChangeAspect="1" noChangeArrowheads="1"/>
          </p:cNvPicPr>
          <p:nvPr/>
        </p:nvPicPr>
        <p:blipFill>
          <a:blip r:embed="rId3" cstate="print"/>
          <a:srcRect/>
          <a:stretch>
            <a:fillRect/>
          </a:stretch>
        </p:blipFill>
        <p:spPr bwMode="auto">
          <a:xfrm>
            <a:off x="1331640" y="2276872"/>
            <a:ext cx="6719940" cy="4392488"/>
          </a:xfrm>
          <a:prstGeom prst="rect">
            <a:avLst/>
          </a:prstGeom>
          <a:noFill/>
        </p:spPr>
      </p:pic>
      <p:sp>
        <p:nvSpPr>
          <p:cNvPr id="5" name="Espace réservé du numéro de diapositive 4"/>
          <p:cNvSpPr>
            <a:spLocks noGrp="1"/>
          </p:cNvSpPr>
          <p:nvPr>
            <p:ph type="sldNum" sz="quarter" idx="12"/>
          </p:nvPr>
        </p:nvSpPr>
        <p:spPr/>
        <p:txBody>
          <a:bodyPr/>
          <a:lstStyle/>
          <a:p>
            <a:fld id="{A9B15D00-0135-4585-829F-5246F41CF191}" type="slidenum">
              <a:rPr lang="fr-FR" smtClean="0"/>
              <a:pPr/>
              <a:t>18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ichard\Desktop\pres vue,node\images\vueLogo.png"/>
          <p:cNvPicPr>
            <a:picLocks noChangeAspect="1" noChangeArrowheads="1"/>
          </p:cNvPicPr>
          <p:nvPr/>
        </p:nvPicPr>
        <p:blipFill>
          <a:blip r:embed="rId2" cstate="print"/>
          <a:srcRect/>
          <a:stretch>
            <a:fillRect/>
          </a:stretch>
        </p:blipFill>
        <p:spPr bwMode="auto">
          <a:xfrm>
            <a:off x="3779912" y="980728"/>
            <a:ext cx="1326689" cy="1149648"/>
          </a:xfrm>
          <a:prstGeom prst="rect">
            <a:avLst/>
          </a:prstGeom>
          <a:noFill/>
        </p:spPr>
      </p:pic>
      <p:sp>
        <p:nvSpPr>
          <p:cNvPr id="6" name="Titre 5"/>
          <p:cNvSpPr>
            <a:spLocks noGrp="1"/>
          </p:cNvSpPr>
          <p:nvPr>
            <p:ph type="ctrTitle"/>
          </p:nvPr>
        </p:nvSpPr>
        <p:spPr>
          <a:xfrm>
            <a:off x="611560" y="2276872"/>
            <a:ext cx="7851648" cy="3672408"/>
          </a:xfrm>
        </p:spPr>
        <p:txBody>
          <a:bodyPr>
            <a:normAutofit fontScale="90000"/>
          </a:bodyPr>
          <a:lstStyle/>
          <a:p>
            <a:pPr algn="ctr"/>
            <a:r>
              <a:rPr lang="fr-FR" dirty="0"/>
              <a:t>Fonctionnement</a:t>
            </a:r>
            <a:br>
              <a:rPr lang="fr-FR" dirty="0"/>
            </a:br>
            <a:br>
              <a:rPr lang="fr-FR" dirty="0"/>
            </a:br>
            <a:r>
              <a:rPr lang="fr-FR" dirty="0"/>
              <a:t>2/ Imbrications composants</a:t>
            </a:r>
            <a:br>
              <a:rPr lang="fr-FR" dirty="0"/>
            </a:br>
            <a:br>
              <a:rPr lang="fr-FR" dirty="0"/>
            </a:br>
            <a:endParaRPr lang="fr-FR" dirty="0"/>
          </a:p>
        </p:txBody>
      </p:sp>
      <p:sp>
        <p:nvSpPr>
          <p:cNvPr id="5" name="Espace réservé du numéro de diapositive 4"/>
          <p:cNvSpPr>
            <a:spLocks noGrp="1"/>
          </p:cNvSpPr>
          <p:nvPr>
            <p:ph type="sldNum" sz="quarter" idx="12"/>
          </p:nvPr>
        </p:nvSpPr>
        <p:spPr/>
        <p:txBody>
          <a:bodyPr/>
          <a:lstStyle/>
          <a:p>
            <a:fld id="{A9B15D00-0135-4585-829F-5246F41CF191}" type="slidenum">
              <a:rPr lang="fr-FR" smtClean="0"/>
              <a:pPr/>
              <a:t>19</a:t>
            </a:fld>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619672" y="476672"/>
            <a:ext cx="6480720" cy="769441"/>
          </a:xfrm>
          <a:prstGeom prst="rect">
            <a:avLst/>
          </a:prstGeom>
          <a:noFill/>
        </p:spPr>
        <p:txBody>
          <a:bodyPr wrap="square" rtlCol="0">
            <a:spAutoFit/>
          </a:bodyPr>
          <a:lstStyle/>
          <a:p>
            <a:r>
              <a:rPr lang="fr-FR" sz="4400" dirty="0">
                <a:solidFill>
                  <a:schemeClr val="accent4">
                    <a:lumMod val="75000"/>
                  </a:schemeClr>
                </a:solidFill>
              </a:rPr>
              <a:t>Qui suis-je ?</a:t>
            </a:r>
            <a:endParaRPr lang="fr-FR" sz="5400" dirty="0">
              <a:solidFill>
                <a:schemeClr val="accent4">
                  <a:lumMod val="75000"/>
                </a:schemeClr>
              </a:solidFill>
            </a:endParaRPr>
          </a:p>
        </p:txBody>
      </p:sp>
      <p:sp>
        <p:nvSpPr>
          <p:cNvPr id="5" name="ZoneTexte 4"/>
          <p:cNvSpPr txBox="1"/>
          <p:nvPr/>
        </p:nvSpPr>
        <p:spPr>
          <a:xfrm>
            <a:off x="899592" y="2132856"/>
            <a:ext cx="5328592" cy="2246769"/>
          </a:xfrm>
          <a:prstGeom prst="rect">
            <a:avLst/>
          </a:prstGeom>
          <a:noFill/>
        </p:spPr>
        <p:txBody>
          <a:bodyPr wrap="square" rtlCol="0">
            <a:spAutoFit/>
          </a:bodyPr>
          <a:lstStyle/>
          <a:p>
            <a:pPr>
              <a:buFontTx/>
              <a:buChar char="-"/>
            </a:pPr>
            <a:r>
              <a:rPr lang="fr-FR" sz="2800" dirty="0">
                <a:solidFill>
                  <a:schemeClr val="accent1">
                    <a:lumMod val="75000"/>
                  </a:schemeClr>
                </a:solidFill>
              </a:rPr>
              <a:t> Thomas Liard</a:t>
            </a:r>
          </a:p>
          <a:p>
            <a:pPr>
              <a:buFontTx/>
              <a:buChar char="-"/>
            </a:pPr>
            <a:endParaRPr lang="fr-FR" sz="2800" dirty="0">
              <a:solidFill>
                <a:schemeClr val="accent1">
                  <a:lumMod val="75000"/>
                </a:schemeClr>
              </a:solidFill>
            </a:endParaRPr>
          </a:p>
          <a:p>
            <a:pPr>
              <a:buFontTx/>
              <a:buChar char="-"/>
            </a:pPr>
            <a:r>
              <a:rPr lang="fr-FR" sz="2800" dirty="0">
                <a:solidFill>
                  <a:schemeClr val="accent1">
                    <a:lumMod val="75000"/>
                  </a:schemeClr>
                </a:solidFill>
              </a:rPr>
              <a:t> chez </a:t>
            </a:r>
            <a:r>
              <a:rPr lang="fr-FR" sz="2800" dirty="0" err="1">
                <a:solidFill>
                  <a:schemeClr val="accent1">
                    <a:lumMod val="75000"/>
                  </a:schemeClr>
                </a:solidFill>
              </a:rPr>
              <a:t>Ubik</a:t>
            </a:r>
            <a:r>
              <a:rPr lang="fr-FR" sz="2800" dirty="0">
                <a:solidFill>
                  <a:schemeClr val="accent1">
                    <a:lumMod val="75000"/>
                  </a:schemeClr>
                </a:solidFill>
              </a:rPr>
              <a:t> depuis avril 2018</a:t>
            </a:r>
          </a:p>
          <a:p>
            <a:pPr>
              <a:buFontTx/>
              <a:buChar char="-"/>
            </a:pPr>
            <a:endParaRPr lang="fr-FR" sz="2800" dirty="0">
              <a:solidFill>
                <a:schemeClr val="accent1">
                  <a:lumMod val="75000"/>
                </a:schemeClr>
              </a:solidFill>
            </a:endParaRPr>
          </a:p>
          <a:p>
            <a:pPr>
              <a:buFontTx/>
              <a:buChar char="-"/>
            </a:pPr>
            <a:r>
              <a:rPr lang="fr-FR" sz="2800" dirty="0">
                <a:solidFill>
                  <a:schemeClr val="accent1">
                    <a:lumMod val="75000"/>
                  </a:schemeClr>
                </a:solidFill>
              </a:rPr>
              <a:t> java, </a:t>
            </a:r>
            <a:r>
              <a:rPr lang="fr-FR" sz="2800" dirty="0" err="1">
                <a:solidFill>
                  <a:schemeClr val="accent1">
                    <a:lumMod val="75000"/>
                  </a:schemeClr>
                </a:solidFill>
              </a:rPr>
              <a:t>javascript</a:t>
            </a:r>
            <a:r>
              <a:rPr lang="fr-FR" sz="2800" dirty="0">
                <a:solidFill>
                  <a:schemeClr val="accent1">
                    <a:lumMod val="75000"/>
                  </a:schemeClr>
                </a:solidFill>
              </a:rPr>
              <a:t>, front et back</a:t>
            </a:r>
          </a:p>
        </p:txBody>
      </p:sp>
      <p:sp>
        <p:nvSpPr>
          <p:cNvPr id="4" name="Espace réservé du numéro de diapositive 3"/>
          <p:cNvSpPr>
            <a:spLocks noGrp="1"/>
          </p:cNvSpPr>
          <p:nvPr>
            <p:ph type="sldNum" sz="quarter" idx="12"/>
          </p:nvPr>
        </p:nvSpPr>
        <p:spPr/>
        <p:txBody>
          <a:bodyPr/>
          <a:lstStyle/>
          <a:p>
            <a:fld id="{A9B15D00-0135-4585-829F-5246F41CF191}" type="slidenum">
              <a:rPr lang="fr-FR" smtClean="0"/>
              <a:pPr/>
              <a:t>2</a:t>
            </a:fld>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619672" y="620688"/>
            <a:ext cx="6480720" cy="769441"/>
          </a:xfrm>
          <a:prstGeom prst="rect">
            <a:avLst/>
          </a:prstGeom>
          <a:noFill/>
        </p:spPr>
        <p:txBody>
          <a:bodyPr wrap="square" rtlCol="0">
            <a:spAutoFit/>
          </a:bodyPr>
          <a:lstStyle/>
          <a:p>
            <a:r>
              <a:rPr lang="fr-FR" sz="4400" dirty="0">
                <a:solidFill>
                  <a:schemeClr val="accent4">
                    <a:lumMod val="75000"/>
                  </a:schemeClr>
                </a:solidFill>
              </a:rPr>
              <a:t>Imbrications composants</a:t>
            </a:r>
          </a:p>
        </p:txBody>
      </p:sp>
      <p:sp>
        <p:nvSpPr>
          <p:cNvPr id="7" name="ZoneTexte 6"/>
          <p:cNvSpPr txBox="1"/>
          <p:nvPr/>
        </p:nvSpPr>
        <p:spPr>
          <a:xfrm>
            <a:off x="251520" y="2060848"/>
            <a:ext cx="8208912" cy="369332"/>
          </a:xfrm>
          <a:prstGeom prst="rect">
            <a:avLst/>
          </a:prstGeom>
          <a:noFill/>
        </p:spPr>
        <p:txBody>
          <a:bodyPr wrap="square" rtlCol="0">
            <a:spAutoFit/>
          </a:bodyPr>
          <a:lstStyle/>
          <a:p>
            <a:endParaRPr lang="fr-FR"/>
          </a:p>
        </p:txBody>
      </p:sp>
      <p:pic>
        <p:nvPicPr>
          <p:cNvPr id="2050" name="Picture 2" descr="C:\Users\Richard\Desktop\pres vue,node\images\imbricationsSchema.png"/>
          <p:cNvPicPr>
            <a:picLocks noChangeAspect="1" noChangeArrowheads="1"/>
          </p:cNvPicPr>
          <p:nvPr/>
        </p:nvPicPr>
        <p:blipFill>
          <a:blip r:embed="rId2" cstate="print"/>
          <a:srcRect/>
          <a:stretch>
            <a:fillRect/>
          </a:stretch>
        </p:blipFill>
        <p:spPr bwMode="auto">
          <a:xfrm>
            <a:off x="2123728" y="2132856"/>
            <a:ext cx="5153025" cy="4276725"/>
          </a:xfrm>
          <a:prstGeom prst="rect">
            <a:avLst/>
          </a:prstGeom>
          <a:noFill/>
        </p:spPr>
      </p:pic>
      <p:sp>
        <p:nvSpPr>
          <p:cNvPr id="8" name="ZoneTexte 7"/>
          <p:cNvSpPr txBox="1"/>
          <p:nvPr/>
        </p:nvSpPr>
        <p:spPr>
          <a:xfrm>
            <a:off x="2555776" y="1412776"/>
            <a:ext cx="4824536" cy="615553"/>
          </a:xfrm>
          <a:prstGeom prst="rect">
            <a:avLst/>
          </a:prstGeom>
          <a:noFill/>
        </p:spPr>
        <p:txBody>
          <a:bodyPr wrap="square" rtlCol="0">
            <a:spAutoFit/>
          </a:bodyPr>
          <a:lstStyle/>
          <a:p>
            <a:r>
              <a:rPr lang="fr-FR" sz="3400" b="1" dirty="0" err="1">
                <a:solidFill>
                  <a:schemeClr val="accent1">
                    <a:lumMod val="75000"/>
                  </a:schemeClr>
                </a:solidFill>
              </a:rPr>
              <a:t>Props</a:t>
            </a:r>
            <a:r>
              <a:rPr lang="fr-FR" sz="3400" b="1" dirty="0">
                <a:solidFill>
                  <a:schemeClr val="accent1">
                    <a:lumMod val="75000"/>
                  </a:schemeClr>
                </a:solidFill>
              </a:rPr>
              <a:t> in, Events out</a:t>
            </a:r>
          </a:p>
        </p:txBody>
      </p:sp>
      <p:sp>
        <p:nvSpPr>
          <p:cNvPr id="9" name="Espace réservé du numéro de diapositive 8"/>
          <p:cNvSpPr>
            <a:spLocks noGrp="1"/>
          </p:cNvSpPr>
          <p:nvPr>
            <p:ph type="sldNum" sz="quarter" idx="12"/>
          </p:nvPr>
        </p:nvSpPr>
        <p:spPr/>
        <p:txBody>
          <a:bodyPr/>
          <a:lstStyle/>
          <a:p>
            <a:fld id="{A9B15D00-0135-4585-829F-5246F41CF191}" type="slidenum">
              <a:rPr lang="fr-FR" smtClean="0"/>
              <a:pPr/>
              <a:t>20</a:t>
            </a:fld>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547664" y="620688"/>
            <a:ext cx="6480720" cy="769441"/>
          </a:xfrm>
          <a:prstGeom prst="rect">
            <a:avLst/>
          </a:prstGeom>
          <a:noFill/>
        </p:spPr>
        <p:txBody>
          <a:bodyPr wrap="square" rtlCol="0">
            <a:spAutoFit/>
          </a:bodyPr>
          <a:lstStyle/>
          <a:p>
            <a:r>
              <a:rPr lang="fr-FR" sz="4400" dirty="0">
                <a:solidFill>
                  <a:schemeClr val="accent4">
                    <a:lumMod val="75000"/>
                  </a:schemeClr>
                </a:solidFill>
              </a:rPr>
              <a:t>Imbrications composants</a:t>
            </a:r>
          </a:p>
        </p:txBody>
      </p:sp>
      <p:pic>
        <p:nvPicPr>
          <p:cNvPr id="3074" name="Picture 2" descr="C:\Users\Richard\Desktop\pres vue,node\images\imbricationsComponents.png"/>
          <p:cNvPicPr>
            <a:picLocks noChangeAspect="1" noChangeArrowheads="1"/>
          </p:cNvPicPr>
          <p:nvPr/>
        </p:nvPicPr>
        <p:blipFill>
          <a:blip r:embed="rId2" cstate="print"/>
          <a:srcRect/>
          <a:stretch>
            <a:fillRect/>
          </a:stretch>
        </p:blipFill>
        <p:spPr bwMode="auto">
          <a:xfrm>
            <a:off x="1619672" y="1556792"/>
            <a:ext cx="6120680" cy="4695966"/>
          </a:xfrm>
          <a:prstGeom prst="rect">
            <a:avLst/>
          </a:prstGeom>
          <a:noFill/>
        </p:spPr>
      </p:pic>
      <p:sp>
        <p:nvSpPr>
          <p:cNvPr id="5" name="Espace réservé du numéro de diapositive 4"/>
          <p:cNvSpPr>
            <a:spLocks noGrp="1"/>
          </p:cNvSpPr>
          <p:nvPr>
            <p:ph type="sldNum" sz="quarter" idx="12"/>
          </p:nvPr>
        </p:nvSpPr>
        <p:spPr/>
        <p:txBody>
          <a:bodyPr/>
          <a:lstStyle/>
          <a:p>
            <a:fld id="{A9B15D00-0135-4585-829F-5246F41CF191}" type="slidenum">
              <a:rPr lang="fr-FR" smtClean="0"/>
              <a:pPr/>
              <a:t>21</a:t>
            </a:fld>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ichard\Desktop\pres vue,node\images\composantFils.png"/>
          <p:cNvPicPr>
            <a:picLocks noChangeAspect="1" noChangeArrowheads="1"/>
          </p:cNvPicPr>
          <p:nvPr/>
        </p:nvPicPr>
        <p:blipFill>
          <a:blip r:embed="rId2" cstate="print"/>
          <a:srcRect/>
          <a:stretch>
            <a:fillRect/>
          </a:stretch>
        </p:blipFill>
        <p:spPr bwMode="auto">
          <a:xfrm>
            <a:off x="251520" y="1772816"/>
            <a:ext cx="4375315" cy="4828803"/>
          </a:xfrm>
          <a:prstGeom prst="rect">
            <a:avLst/>
          </a:prstGeom>
          <a:noFill/>
        </p:spPr>
      </p:pic>
      <p:sp>
        <p:nvSpPr>
          <p:cNvPr id="6" name="ZoneTexte 5"/>
          <p:cNvSpPr txBox="1"/>
          <p:nvPr/>
        </p:nvSpPr>
        <p:spPr>
          <a:xfrm>
            <a:off x="1835696" y="692696"/>
            <a:ext cx="6480720" cy="769441"/>
          </a:xfrm>
          <a:prstGeom prst="rect">
            <a:avLst/>
          </a:prstGeom>
          <a:noFill/>
        </p:spPr>
        <p:txBody>
          <a:bodyPr wrap="square" rtlCol="0">
            <a:spAutoFit/>
          </a:bodyPr>
          <a:lstStyle/>
          <a:p>
            <a:r>
              <a:rPr lang="fr-FR" sz="4400" dirty="0">
                <a:solidFill>
                  <a:schemeClr val="accent4">
                    <a:lumMod val="75000"/>
                  </a:schemeClr>
                </a:solidFill>
              </a:rPr>
              <a:t>Composant fils (bleu)</a:t>
            </a:r>
          </a:p>
        </p:txBody>
      </p:sp>
      <p:sp>
        <p:nvSpPr>
          <p:cNvPr id="8" name="Rectangle 7"/>
          <p:cNvSpPr/>
          <p:nvPr/>
        </p:nvSpPr>
        <p:spPr>
          <a:xfrm>
            <a:off x="467544" y="3573016"/>
            <a:ext cx="1728192" cy="9361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043608" y="5805264"/>
            <a:ext cx="3528392" cy="1440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gauche 10"/>
          <p:cNvSpPr/>
          <p:nvPr/>
        </p:nvSpPr>
        <p:spPr>
          <a:xfrm>
            <a:off x="2555776" y="4221088"/>
            <a:ext cx="3024336"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5652120" y="4149080"/>
            <a:ext cx="3240360" cy="646331"/>
          </a:xfrm>
          <a:prstGeom prst="rect">
            <a:avLst/>
          </a:prstGeom>
          <a:noFill/>
        </p:spPr>
        <p:txBody>
          <a:bodyPr wrap="square" rtlCol="0">
            <a:spAutoFit/>
          </a:bodyPr>
          <a:lstStyle/>
          <a:p>
            <a:r>
              <a:rPr lang="fr-FR" b="1" dirty="0" err="1">
                <a:solidFill>
                  <a:schemeClr val="accent1">
                    <a:lumMod val="75000"/>
                  </a:schemeClr>
                </a:solidFill>
              </a:rPr>
              <a:t>props</a:t>
            </a:r>
            <a:r>
              <a:rPr lang="fr-FR" b="1" dirty="0">
                <a:solidFill>
                  <a:schemeClr val="accent1">
                    <a:lumMod val="75000"/>
                  </a:schemeClr>
                </a:solidFill>
              </a:rPr>
              <a:t> : </a:t>
            </a:r>
            <a:r>
              <a:rPr lang="fr-FR" dirty="0">
                <a:solidFill>
                  <a:schemeClr val="accent1">
                    <a:lumMod val="75000"/>
                  </a:schemeClr>
                </a:solidFill>
              </a:rPr>
              <a:t>Données reçus du composant parent</a:t>
            </a:r>
          </a:p>
        </p:txBody>
      </p:sp>
      <p:sp>
        <p:nvSpPr>
          <p:cNvPr id="14" name="Flèche gauche 13"/>
          <p:cNvSpPr/>
          <p:nvPr/>
        </p:nvSpPr>
        <p:spPr>
          <a:xfrm>
            <a:off x="4716016" y="5733256"/>
            <a:ext cx="864096"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5652120" y="5589240"/>
            <a:ext cx="2018566" cy="646331"/>
          </a:xfrm>
          <a:prstGeom prst="rect">
            <a:avLst/>
          </a:prstGeom>
        </p:spPr>
        <p:txBody>
          <a:bodyPr wrap="none">
            <a:spAutoFit/>
          </a:bodyPr>
          <a:lstStyle/>
          <a:p>
            <a:r>
              <a:rPr lang="fr-FR" b="1" dirty="0">
                <a:solidFill>
                  <a:schemeClr val="accent1">
                    <a:lumMod val="75000"/>
                  </a:schemeClr>
                </a:solidFill>
              </a:rPr>
              <a:t>$</a:t>
            </a:r>
            <a:r>
              <a:rPr lang="fr-FR" b="1" dirty="0" err="1">
                <a:solidFill>
                  <a:schemeClr val="accent1">
                    <a:lumMod val="75000"/>
                  </a:schemeClr>
                </a:solidFill>
              </a:rPr>
              <a:t>emit</a:t>
            </a:r>
            <a:r>
              <a:rPr lang="fr-FR" b="1" dirty="0">
                <a:solidFill>
                  <a:schemeClr val="accent1">
                    <a:lumMod val="75000"/>
                  </a:schemeClr>
                </a:solidFill>
              </a:rPr>
              <a:t> : </a:t>
            </a:r>
            <a:r>
              <a:rPr lang="fr-FR" dirty="0">
                <a:solidFill>
                  <a:schemeClr val="accent1">
                    <a:lumMod val="75000"/>
                  </a:schemeClr>
                </a:solidFill>
              </a:rPr>
              <a:t>envoi de </a:t>
            </a:r>
          </a:p>
          <a:p>
            <a:r>
              <a:rPr lang="fr-FR" dirty="0">
                <a:solidFill>
                  <a:schemeClr val="accent1">
                    <a:lumMod val="75000"/>
                  </a:schemeClr>
                </a:solidFill>
              </a:rPr>
              <a:t>données au parent</a:t>
            </a:r>
          </a:p>
        </p:txBody>
      </p:sp>
      <p:pic>
        <p:nvPicPr>
          <p:cNvPr id="16" name="Picture 2" descr="C:\Users\Richard\Desktop\pres vue,node\images\imbricationsComponents.png"/>
          <p:cNvPicPr>
            <a:picLocks noChangeAspect="1" noChangeArrowheads="1"/>
          </p:cNvPicPr>
          <p:nvPr/>
        </p:nvPicPr>
        <p:blipFill>
          <a:blip r:embed="rId3" cstate="print"/>
          <a:srcRect/>
          <a:stretch>
            <a:fillRect/>
          </a:stretch>
        </p:blipFill>
        <p:spPr bwMode="auto">
          <a:xfrm>
            <a:off x="5508104" y="1772816"/>
            <a:ext cx="3024336" cy="2320360"/>
          </a:xfrm>
          <a:prstGeom prst="rect">
            <a:avLst/>
          </a:prstGeom>
          <a:noFill/>
        </p:spPr>
      </p:pic>
      <p:sp>
        <p:nvSpPr>
          <p:cNvPr id="12" name="Espace réservé du numéro de diapositive 11"/>
          <p:cNvSpPr>
            <a:spLocks noGrp="1"/>
          </p:cNvSpPr>
          <p:nvPr>
            <p:ph type="sldNum" sz="quarter" idx="12"/>
          </p:nvPr>
        </p:nvSpPr>
        <p:spPr/>
        <p:txBody>
          <a:bodyPr/>
          <a:lstStyle/>
          <a:p>
            <a:fld id="{A9B15D00-0135-4585-829F-5246F41CF191}" type="slidenum">
              <a:rPr lang="fr-FR" smtClean="0"/>
              <a:pPr/>
              <a:t>22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p:bldP spid="14" grpId="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619672" y="476672"/>
            <a:ext cx="6552728" cy="769441"/>
          </a:xfrm>
          <a:prstGeom prst="rect">
            <a:avLst/>
          </a:prstGeom>
          <a:noFill/>
        </p:spPr>
        <p:txBody>
          <a:bodyPr wrap="square" rtlCol="0">
            <a:spAutoFit/>
          </a:bodyPr>
          <a:lstStyle/>
          <a:p>
            <a:r>
              <a:rPr lang="fr-FR" sz="4400" dirty="0">
                <a:solidFill>
                  <a:schemeClr val="accent4">
                    <a:lumMod val="75000"/>
                  </a:schemeClr>
                </a:solidFill>
              </a:rPr>
              <a:t>Composant père (vert)</a:t>
            </a:r>
          </a:p>
        </p:txBody>
      </p:sp>
      <p:pic>
        <p:nvPicPr>
          <p:cNvPr id="1027" name="Picture 3" descr="C:\Users\Richard\Desktop\pres vue,node\images\imbricationScript.png"/>
          <p:cNvPicPr>
            <a:picLocks noChangeAspect="1" noChangeArrowheads="1"/>
          </p:cNvPicPr>
          <p:nvPr/>
        </p:nvPicPr>
        <p:blipFill>
          <a:blip r:embed="rId2" cstate="print"/>
          <a:srcRect/>
          <a:stretch>
            <a:fillRect/>
          </a:stretch>
        </p:blipFill>
        <p:spPr bwMode="auto">
          <a:xfrm>
            <a:off x="179512" y="3284984"/>
            <a:ext cx="3358232" cy="3456384"/>
          </a:xfrm>
          <a:prstGeom prst="rect">
            <a:avLst/>
          </a:prstGeom>
          <a:noFill/>
        </p:spPr>
      </p:pic>
      <p:sp>
        <p:nvSpPr>
          <p:cNvPr id="9" name="Rectangle 8"/>
          <p:cNvSpPr/>
          <p:nvPr/>
        </p:nvSpPr>
        <p:spPr>
          <a:xfrm>
            <a:off x="323528" y="3789040"/>
            <a:ext cx="1512168"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4860032" y="3356992"/>
            <a:ext cx="3672408" cy="369332"/>
          </a:xfrm>
          <a:prstGeom prst="rect">
            <a:avLst/>
          </a:prstGeom>
          <a:noFill/>
        </p:spPr>
        <p:txBody>
          <a:bodyPr wrap="square" rtlCol="0">
            <a:spAutoFit/>
          </a:bodyPr>
          <a:lstStyle/>
          <a:p>
            <a:r>
              <a:rPr lang="fr-FR" dirty="0">
                <a:solidFill>
                  <a:schemeClr val="accent1">
                    <a:lumMod val="75000"/>
                  </a:schemeClr>
                </a:solidFill>
              </a:rPr>
              <a:t>Import du </a:t>
            </a:r>
            <a:r>
              <a:rPr lang="fr-FR" b="1" dirty="0">
                <a:solidFill>
                  <a:schemeClr val="accent1">
                    <a:lumMod val="75000"/>
                  </a:schemeClr>
                </a:solidFill>
              </a:rPr>
              <a:t>composant fils</a:t>
            </a:r>
          </a:p>
        </p:txBody>
      </p:sp>
      <p:sp>
        <p:nvSpPr>
          <p:cNvPr id="11" name="Flèche gauche 10"/>
          <p:cNvSpPr/>
          <p:nvPr/>
        </p:nvSpPr>
        <p:spPr>
          <a:xfrm>
            <a:off x="3635896" y="3429000"/>
            <a:ext cx="1152128"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79512" y="3429000"/>
            <a:ext cx="3312368" cy="1440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gauche 13"/>
          <p:cNvSpPr/>
          <p:nvPr/>
        </p:nvSpPr>
        <p:spPr>
          <a:xfrm>
            <a:off x="2051720" y="3933056"/>
            <a:ext cx="2736304"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4860032" y="3789040"/>
            <a:ext cx="3384376" cy="646331"/>
          </a:xfrm>
          <a:prstGeom prst="rect">
            <a:avLst/>
          </a:prstGeom>
          <a:noFill/>
        </p:spPr>
        <p:txBody>
          <a:bodyPr wrap="square" rtlCol="0">
            <a:spAutoFit/>
          </a:bodyPr>
          <a:lstStyle/>
          <a:p>
            <a:r>
              <a:rPr lang="fr-FR" dirty="0">
                <a:solidFill>
                  <a:schemeClr val="accent1">
                    <a:lumMod val="75000"/>
                  </a:schemeClr>
                </a:solidFill>
              </a:rPr>
              <a:t>Déclaration des composants utilisés dans le </a:t>
            </a:r>
            <a:r>
              <a:rPr lang="fr-FR" dirty="0" err="1">
                <a:solidFill>
                  <a:schemeClr val="accent1">
                    <a:lumMod val="75000"/>
                  </a:schemeClr>
                </a:solidFill>
              </a:rPr>
              <a:t>template</a:t>
            </a:r>
            <a:endParaRPr lang="fr-FR" dirty="0">
              <a:solidFill>
                <a:schemeClr val="accent1">
                  <a:lumMod val="75000"/>
                </a:schemeClr>
              </a:solidFill>
            </a:endParaRPr>
          </a:p>
        </p:txBody>
      </p:sp>
      <p:pic>
        <p:nvPicPr>
          <p:cNvPr id="17" name="Picture 2" descr="C:\Users\Richard\Desktop\pres vue,node\images\imbricationsComponents.png"/>
          <p:cNvPicPr>
            <a:picLocks noChangeAspect="1" noChangeArrowheads="1"/>
          </p:cNvPicPr>
          <p:nvPr/>
        </p:nvPicPr>
        <p:blipFill>
          <a:blip r:embed="rId3" cstate="print"/>
          <a:srcRect/>
          <a:stretch>
            <a:fillRect/>
          </a:stretch>
        </p:blipFill>
        <p:spPr bwMode="auto">
          <a:xfrm>
            <a:off x="4788024" y="4437112"/>
            <a:ext cx="3024336" cy="2320360"/>
          </a:xfrm>
          <a:prstGeom prst="rect">
            <a:avLst/>
          </a:prstGeom>
          <a:noFill/>
        </p:spPr>
      </p:pic>
      <p:pic>
        <p:nvPicPr>
          <p:cNvPr id="4098" name="Picture 2" descr="C:\Users\Richard\Desktop\pres vue,node\images\imbricationsTemplate.png"/>
          <p:cNvPicPr>
            <a:picLocks noChangeAspect="1" noChangeArrowheads="1"/>
          </p:cNvPicPr>
          <p:nvPr/>
        </p:nvPicPr>
        <p:blipFill>
          <a:blip r:embed="rId4" cstate="print"/>
          <a:srcRect/>
          <a:stretch>
            <a:fillRect/>
          </a:stretch>
        </p:blipFill>
        <p:spPr bwMode="auto">
          <a:xfrm>
            <a:off x="179512" y="1268760"/>
            <a:ext cx="7586191" cy="2040111"/>
          </a:xfrm>
          <a:prstGeom prst="rect">
            <a:avLst/>
          </a:prstGeom>
          <a:noFill/>
        </p:spPr>
      </p:pic>
      <p:sp>
        <p:nvSpPr>
          <p:cNvPr id="12" name="Rectangle 11"/>
          <p:cNvSpPr/>
          <p:nvPr/>
        </p:nvSpPr>
        <p:spPr>
          <a:xfrm>
            <a:off x="539552" y="1772816"/>
            <a:ext cx="7200800"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numéro de diapositive 15"/>
          <p:cNvSpPr>
            <a:spLocks noGrp="1"/>
          </p:cNvSpPr>
          <p:nvPr>
            <p:ph type="sldNum" sz="quarter" idx="12"/>
          </p:nvPr>
        </p:nvSpPr>
        <p:spPr/>
        <p:txBody>
          <a:bodyPr/>
          <a:lstStyle/>
          <a:p>
            <a:fld id="{A9B15D00-0135-4585-829F-5246F41CF191}" type="slidenum">
              <a:rPr lang="fr-FR" smtClean="0"/>
              <a:pPr/>
              <a:t>23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3" grpId="0" animBg="1"/>
      <p:bldP spid="14" grpId="0" animBg="1"/>
      <p:bldP spid="15" grpId="0"/>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ichard\Desktop\pres vue,node\images\vueLogo.png"/>
          <p:cNvPicPr>
            <a:picLocks noChangeAspect="1" noChangeArrowheads="1"/>
          </p:cNvPicPr>
          <p:nvPr/>
        </p:nvPicPr>
        <p:blipFill>
          <a:blip r:embed="rId2" cstate="print"/>
          <a:srcRect/>
          <a:stretch>
            <a:fillRect/>
          </a:stretch>
        </p:blipFill>
        <p:spPr bwMode="auto">
          <a:xfrm>
            <a:off x="3779912" y="980728"/>
            <a:ext cx="1326689" cy="1149648"/>
          </a:xfrm>
          <a:prstGeom prst="rect">
            <a:avLst/>
          </a:prstGeom>
          <a:noFill/>
        </p:spPr>
      </p:pic>
      <p:sp>
        <p:nvSpPr>
          <p:cNvPr id="6" name="Titre 5"/>
          <p:cNvSpPr>
            <a:spLocks noGrp="1"/>
          </p:cNvSpPr>
          <p:nvPr>
            <p:ph type="ctrTitle"/>
          </p:nvPr>
        </p:nvSpPr>
        <p:spPr>
          <a:xfrm>
            <a:off x="683568" y="1484784"/>
            <a:ext cx="7851648" cy="3672408"/>
          </a:xfrm>
        </p:spPr>
        <p:txBody>
          <a:bodyPr>
            <a:normAutofit/>
          </a:bodyPr>
          <a:lstStyle/>
          <a:p>
            <a:pPr algn="ctr"/>
            <a:r>
              <a:rPr lang="fr-FR" sz="5400" dirty="0"/>
              <a:t>Router</a:t>
            </a:r>
            <a:br>
              <a:rPr lang="fr-FR" dirty="0"/>
            </a:br>
            <a:br>
              <a:rPr lang="fr-FR" dirty="0"/>
            </a:br>
            <a:endParaRPr lang="fr-FR" dirty="0"/>
          </a:p>
        </p:txBody>
      </p:sp>
      <p:sp>
        <p:nvSpPr>
          <p:cNvPr id="5" name="Espace réservé du numéro de diapositive 4"/>
          <p:cNvSpPr>
            <a:spLocks noGrp="1"/>
          </p:cNvSpPr>
          <p:nvPr>
            <p:ph type="sldNum" sz="quarter" idx="12"/>
          </p:nvPr>
        </p:nvSpPr>
        <p:spPr/>
        <p:txBody>
          <a:bodyPr/>
          <a:lstStyle/>
          <a:p>
            <a:fld id="{A9B15D00-0135-4585-829F-5246F41CF191}" type="slidenum">
              <a:rPr lang="fr-FR" smtClean="0"/>
              <a:pPr/>
              <a:t>24</a:t>
            </a:fld>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619672" y="476672"/>
            <a:ext cx="6480720" cy="769441"/>
          </a:xfrm>
          <a:prstGeom prst="rect">
            <a:avLst/>
          </a:prstGeom>
          <a:noFill/>
        </p:spPr>
        <p:txBody>
          <a:bodyPr wrap="square" rtlCol="0">
            <a:spAutoFit/>
          </a:bodyPr>
          <a:lstStyle/>
          <a:p>
            <a:r>
              <a:rPr lang="fr-FR" sz="4400" dirty="0">
                <a:solidFill>
                  <a:schemeClr val="accent4">
                    <a:lumMod val="75000"/>
                  </a:schemeClr>
                </a:solidFill>
              </a:rPr>
              <a:t>Router 1/3</a:t>
            </a:r>
            <a:endParaRPr lang="fr-FR" sz="5400" dirty="0">
              <a:solidFill>
                <a:schemeClr val="accent4">
                  <a:lumMod val="75000"/>
                </a:schemeClr>
              </a:solidFill>
            </a:endParaRPr>
          </a:p>
        </p:txBody>
      </p:sp>
      <p:sp>
        <p:nvSpPr>
          <p:cNvPr id="4" name="Espace réservé du numéro de diapositive 3"/>
          <p:cNvSpPr>
            <a:spLocks noGrp="1"/>
          </p:cNvSpPr>
          <p:nvPr>
            <p:ph type="sldNum" sz="quarter" idx="12"/>
          </p:nvPr>
        </p:nvSpPr>
        <p:spPr/>
        <p:txBody>
          <a:bodyPr/>
          <a:lstStyle/>
          <a:p>
            <a:fld id="{A9B15D00-0135-4585-829F-5246F41CF191}" type="slidenum">
              <a:rPr lang="fr-FR" smtClean="0"/>
              <a:pPr/>
              <a:t>25</a:t>
            </a:fld>
            <a:endParaRPr lang="fr-FR"/>
          </a:p>
        </p:txBody>
      </p:sp>
      <p:pic>
        <p:nvPicPr>
          <p:cNvPr id="1026" name="Picture 2" descr="C:\Users\Richard\Desktop\pres vue,node\routage.gif"/>
          <p:cNvPicPr>
            <a:picLocks noChangeAspect="1" noChangeArrowheads="1" noCrop="1"/>
          </p:cNvPicPr>
          <p:nvPr/>
        </p:nvPicPr>
        <p:blipFill>
          <a:blip r:embed="rId2" cstate="print"/>
          <a:srcRect/>
          <a:stretch>
            <a:fillRect/>
          </a:stretch>
        </p:blipFill>
        <p:spPr bwMode="auto">
          <a:xfrm>
            <a:off x="1123950" y="1666875"/>
            <a:ext cx="6896100" cy="35242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619672" y="476672"/>
            <a:ext cx="6480720" cy="769441"/>
          </a:xfrm>
          <a:prstGeom prst="rect">
            <a:avLst/>
          </a:prstGeom>
          <a:noFill/>
        </p:spPr>
        <p:txBody>
          <a:bodyPr wrap="square" rtlCol="0">
            <a:spAutoFit/>
          </a:bodyPr>
          <a:lstStyle/>
          <a:p>
            <a:r>
              <a:rPr lang="fr-FR" sz="4400" dirty="0">
                <a:solidFill>
                  <a:schemeClr val="accent4">
                    <a:lumMod val="75000"/>
                  </a:schemeClr>
                </a:solidFill>
              </a:rPr>
              <a:t>Router 2/3</a:t>
            </a:r>
            <a:endParaRPr lang="fr-FR" sz="5400" dirty="0">
              <a:solidFill>
                <a:schemeClr val="accent4">
                  <a:lumMod val="75000"/>
                </a:schemeClr>
              </a:solidFill>
            </a:endParaRPr>
          </a:p>
        </p:txBody>
      </p:sp>
      <p:pic>
        <p:nvPicPr>
          <p:cNvPr id="3076" name="Picture 4" descr="C:\Users\Richard\Desktop\pres vue,node\images\routerUsage.png"/>
          <p:cNvPicPr>
            <a:picLocks noChangeAspect="1" noChangeArrowheads="1"/>
          </p:cNvPicPr>
          <p:nvPr/>
        </p:nvPicPr>
        <p:blipFill>
          <a:blip r:embed="rId2" cstate="print"/>
          <a:srcRect/>
          <a:stretch>
            <a:fillRect/>
          </a:stretch>
        </p:blipFill>
        <p:spPr bwMode="auto">
          <a:xfrm>
            <a:off x="5148064" y="2780928"/>
            <a:ext cx="3888432" cy="834635"/>
          </a:xfrm>
          <a:prstGeom prst="rect">
            <a:avLst/>
          </a:prstGeom>
          <a:noFill/>
        </p:spPr>
      </p:pic>
      <p:sp>
        <p:nvSpPr>
          <p:cNvPr id="5" name="Rectangle 4"/>
          <p:cNvSpPr/>
          <p:nvPr/>
        </p:nvSpPr>
        <p:spPr>
          <a:xfrm>
            <a:off x="5364088" y="2276872"/>
            <a:ext cx="3007683" cy="369332"/>
          </a:xfrm>
          <a:prstGeom prst="rect">
            <a:avLst/>
          </a:prstGeom>
        </p:spPr>
        <p:txBody>
          <a:bodyPr wrap="none">
            <a:spAutoFit/>
          </a:bodyPr>
          <a:lstStyle/>
          <a:p>
            <a:r>
              <a:rPr lang="fr-FR" dirty="0">
                <a:solidFill>
                  <a:schemeClr val="accent1">
                    <a:lumMod val="75000"/>
                  </a:schemeClr>
                </a:solidFill>
              </a:rPr>
              <a:t>Navigation dans le </a:t>
            </a:r>
            <a:r>
              <a:rPr lang="fr-FR" dirty="0" err="1">
                <a:solidFill>
                  <a:schemeClr val="accent1">
                    <a:lumMod val="75000"/>
                  </a:schemeClr>
                </a:solidFill>
              </a:rPr>
              <a:t>template</a:t>
            </a:r>
            <a:endParaRPr lang="fr-FR" b="1" dirty="0">
              <a:solidFill>
                <a:schemeClr val="accent1">
                  <a:lumMod val="75000"/>
                </a:schemeClr>
              </a:solidFill>
            </a:endParaRPr>
          </a:p>
        </p:txBody>
      </p:sp>
      <p:sp>
        <p:nvSpPr>
          <p:cNvPr id="7" name="Rectangle 6"/>
          <p:cNvSpPr/>
          <p:nvPr/>
        </p:nvSpPr>
        <p:spPr>
          <a:xfrm>
            <a:off x="5355271" y="4725144"/>
            <a:ext cx="3788729" cy="369332"/>
          </a:xfrm>
          <a:prstGeom prst="rect">
            <a:avLst/>
          </a:prstGeom>
        </p:spPr>
        <p:txBody>
          <a:bodyPr wrap="none">
            <a:spAutoFit/>
          </a:bodyPr>
          <a:lstStyle/>
          <a:p>
            <a:r>
              <a:rPr lang="fr-FR" dirty="0">
                <a:solidFill>
                  <a:schemeClr val="accent1">
                    <a:lumMod val="75000"/>
                  </a:schemeClr>
                </a:solidFill>
              </a:rPr>
              <a:t>Navigation programmatique (script)</a:t>
            </a:r>
            <a:endParaRPr lang="fr-FR" b="1" dirty="0">
              <a:solidFill>
                <a:schemeClr val="accent1">
                  <a:lumMod val="75000"/>
                </a:schemeClr>
              </a:solidFill>
            </a:endParaRPr>
          </a:p>
        </p:txBody>
      </p:sp>
      <p:pic>
        <p:nvPicPr>
          <p:cNvPr id="2051" name="Picture 3" descr="C:\Users\Richard\Desktop\pres vue,node\images\router.png"/>
          <p:cNvPicPr>
            <a:picLocks noChangeAspect="1" noChangeArrowheads="1"/>
          </p:cNvPicPr>
          <p:nvPr/>
        </p:nvPicPr>
        <p:blipFill>
          <a:blip r:embed="rId3" cstate="print"/>
          <a:srcRect/>
          <a:stretch>
            <a:fillRect/>
          </a:stretch>
        </p:blipFill>
        <p:spPr bwMode="auto">
          <a:xfrm>
            <a:off x="107505" y="1556792"/>
            <a:ext cx="4930716" cy="4464496"/>
          </a:xfrm>
          <a:prstGeom prst="rect">
            <a:avLst/>
          </a:prstGeom>
          <a:noFill/>
        </p:spPr>
      </p:pic>
      <p:pic>
        <p:nvPicPr>
          <p:cNvPr id="2052" name="Picture 4" descr="C:\Users\Richard\Desktop\pres vue,node\images\programmaticNavigation.png"/>
          <p:cNvPicPr>
            <a:picLocks noChangeAspect="1" noChangeArrowheads="1"/>
          </p:cNvPicPr>
          <p:nvPr/>
        </p:nvPicPr>
        <p:blipFill>
          <a:blip r:embed="rId4" cstate="print"/>
          <a:srcRect/>
          <a:stretch>
            <a:fillRect/>
          </a:stretch>
        </p:blipFill>
        <p:spPr bwMode="auto">
          <a:xfrm>
            <a:off x="5364088" y="5157192"/>
            <a:ext cx="3587065" cy="360040"/>
          </a:xfrm>
          <a:prstGeom prst="rect">
            <a:avLst/>
          </a:prstGeom>
          <a:noFill/>
        </p:spPr>
      </p:pic>
      <p:sp>
        <p:nvSpPr>
          <p:cNvPr id="8" name="Espace réservé du numéro de diapositive 7"/>
          <p:cNvSpPr>
            <a:spLocks noGrp="1"/>
          </p:cNvSpPr>
          <p:nvPr>
            <p:ph type="sldNum" sz="quarter" idx="12"/>
          </p:nvPr>
        </p:nvSpPr>
        <p:spPr/>
        <p:txBody>
          <a:bodyPr/>
          <a:lstStyle/>
          <a:p>
            <a:fld id="{A9B15D00-0135-4585-829F-5246F41CF191}" type="slidenum">
              <a:rPr lang="fr-FR" smtClean="0"/>
              <a:pPr/>
              <a:t>26</a:t>
            </a:fld>
            <a:endParaRPr lang="fr-FR"/>
          </a:p>
        </p:txBody>
      </p:sp>
      <p:sp>
        <p:nvSpPr>
          <p:cNvPr id="9" name="Rectangle 8"/>
          <p:cNvSpPr/>
          <p:nvPr/>
        </p:nvSpPr>
        <p:spPr>
          <a:xfrm>
            <a:off x="107504" y="1124744"/>
            <a:ext cx="1053686" cy="369332"/>
          </a:xfrm>
          <a:prstGeom prst="rect">
            <a:avLst/>
          </a:prstGeom>
        </p:spPr>
        <p:txBody>
          <a:bodyPr wrap="none">
            <a:spAutoFit/>
          </a:bodyPr>
          <a:lstStyle/>
          <a:p>
            <a:r>
              <a:rPr lang="fr-FR" dirty="0">
                <a:solidFill>
                  <a:schemeClr val="accent1">
                    <a:lumMod val="75000"/>
                  </a:schemeClr>
                </a:solidFill>
              </a:rPr>
              <a:t>Router.js</a:t>
            </a:r>
            <a:endParaRPr lang="fr-FR" b="1" dirty="0">
              <a:solidFill>
                <a:schemeClr val="accent1">
                  <a:lumMod val="7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619672" y="476672"/>
            <a:ext cx="6480720" cy="769441"/>
          </a:xfrm>
          <a:prstGeom prst="rect">
            <a:avLst/>
          </a:prstGeom>
          <a:noFill/>
        </p:spPr>
        <p:txBody>
          <a:bodyPr wrap="square" rtlCol="0">
            <a:spAutoFit/>
          </a:bodyPr>
          <a:lstStyle/>
          <a:p>
            <a:r>
              <a:rPr lang="fr-FR" sz="4400" dirty="0">
                <a:solidFill>
                  <a:schemeClr val="accent4">
                    <a:lumMod val="75000"/>
                  </a:schemeClr>
                </a:solidFill>
              </a:rPr>
              <a:t>Router 3/3</a:t>
            </a:r>
            <a:endParaRPr lang="fr-FR" sz="5400" dirty="0">
              <a:solidFill>
                <a:schemeClr val="accent4">
                  <a:lumMod val="75000"/>
                </a:schemeClr>
              </a:solidFill>
            </a:endParaRPr>
          </a:p>
        </p:txBody>
      </p:sp>
      <p:pic>
        <p:nvPicPr>
          <p:cNvPr id="1026" name="Picture 2" descr="C:\Users\Richard\Desktop\pres vue,node\images\routerWithProperty.png"/>
          <p:cNvPicPr>
            <a:picLocks noChangeAspect="1" noChangeArrowheads="1"/>
          </p:cNvPicPr>
          <p:nvPr/>
        </p:nvPicPr>
        <p:blipFill>
          <a:blip r:embed="rId2" cstate="print"/>
          <a:srcRect/>
          <a:stretch>
            <a:fillRect/>
          </a:stretch>
        </p:blipFill>
        <p:spPr bwMode="auto">
          <a:xfrm>
            <a:off x="251520" y="2204864"/>
            <a:ext cx="3600400" cy="720080"/>
          </a:xfrm>
          <a:prstGeom prst="rect">
            <a:avLst/>
          </a:prstGeom>
          <a:noFill/>
        </p:spPr>
      </p:pic>
      <p:pic>
        <p:nvPicPr>
          <p:cNvPr id="1027" name="Picture 3" descr="C:\Users\Richard\Desktop\pres vue,node\images\routerInterpolation.png"/>
          <p:cNvPicPr>
            <a:picLocks noChangeAspect="1" noChangeArrowheads="1"/>
          </p:cNvPicPr>
          <p:nvPr/>
        </p:nvPicPr>
        <p:blipFill>
          <a:blip r:embed="rId3" cstate="print"/>
          <a:srcRect/>
          <a:stretch>
            <a:fillRect/>
          </a:stretch>
        </p:blipFill>
        <p:spPr bwMode="auto">
          <a:xfrm>
            <a:off x="5796136" y="2204864"/>
            <a:ext cx="2686050" cy="228600"/>
          </a:xfrm>
          <a:prstGeom prst="rect">
            <a:avLst/>
          </a:prstGeom>
          <a:noFill/>
        </p:spPr>
      </p:pic>
      <p:pic>
        <p:nvPicPr>
          <p:cNvPr id="1028" name="Picture 4" descr="C:\Users\Richard\Desktop\pres vue,node\images\routerInterpolation2.png"/>
          <p:cNvPicPr>
            <a:picLocks noChangeAspect="1" noChangeArrowheads="1"/>
          </p:cNvPicPr>
          <p:nvPr/>
        </p:nvPicPr>
        <p:blipFill>
          <a:blip r:embed="rId4" cstate="print"/>
          <a:srcRect/>
          <a:stretch>
            <a:fillRect/>
          </a:stretch>
        </p:blipFill>
        <p:spPr bwMode="auto">
          <a:xfrm>
            <a:off x="6156176" y="2636912"/>
            <a:ext cx="1771650" cy="228600"/>
          </a:xfrm>
          <a:prstGeom prst="rect">
            <a:avLst/>
          </a:prstGeom>
          <a:noFill/>
        </p:spPr>
      </p:pic>
      <p:sp>
        <p:nvSpPr>
          <p:cNvPr id="9" name="Flèche droite 8"/>
          <p:cNvSpPr/>
          <p:nvPr/>
        </p:nvSpPr>
        <p:spPr>
          <a:xfrm>
            <a:off x="4067944" y="2420888"/>
            <a:ext cx="129614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2771800" y="1556792"/>
            <a:ext cx="4824536" cy="369332"/>
          </a:xfrm>
          <a:prstGeom prst="rect">
            <a:avLst/>
          </a:prstGeom>
          <a:noFill/>
        </p:spPr>
        <p:txBody>
          <a:bodyPr wrap="square" rtlCol="0">
            <a:spAutoFit/>
          </a:bodyPr>
          <a:lstStyle/>
          <a:p>
            <a:r>
              <a:rPr lang="fr-FR" dirty="0">
                <a:solidFill>
                  <a:schemeClr val="accent1">
                    <a:lumMod val="75000"/>
                  </a:schemeClr>
                </a:solidFill>
              </a:rPr>
              <a:t>http://localhost:8080/user/</a:t>
            </a:r>
            <a:r>
              <a:rPr lang="fr-FR" b="1" dirty="0">
                <a:solidFill>
                  <a:schemeClr val="accent1">
                    <a:lumMod val="75000"/>
                  </a:schemeClr>
                </a:solidFill>
              </a:rPr>
              <a:t>57</a:t>
            </a:r>
          </a:p>
        </p:txBody>
      </p:sp>
      <p:sp>
        <p:nvSpPr>
          <p:cNvPr id="13" name="Rectangle 12"/>
          <p:cNvSpPr/>
          <p:nvPr/>
        </p:nvSpPr>
        <p:spPr>
          <a:xfrm>
            <a:off x="2483768" y="3573016"/>
            <a:ext cx="4018601" cy="369332"/>
          </a:xfrm>
          <a:prstGeom prst="rect">
            <a:avLst/>
          </a:prstGeom>
        </p:spPr>
        <p:txBody>
          <a:bodyPr wrap="none">
            <a:spAutoFit/>
          </a:bodyPr>
          <a:lstStyle/>
          <a:p>
            <a:r>
              <a:rPr lang="fr-FR" dirty="0">
                <a:solidFill>
                  <a:schemeClr val="accent1">
                    <a:lumMod val="75000"/>
                  </a:schemeClr>
                </a:solidFill>
              </a:rPr>
              <a:t>http://localhost:8080/user/</a:t>
            </a:r>
            <a:r>
              <a:rPr lang="fr-FR" b="1" dirty="0">
                <a:solidFill>
                  <a:schemeClr val="accent1">
                    <a:lumMod val="75000"/>
                  </a:schemeClr>
                </a:solidFill>
              </a:rPr>
              <a:t>57/profile</a:t>
            </a:r>
          </a:p>
        </p:txBody>
      </p:sp>
      <p:pic>
        <p:nvPicPr>
          <p:cNvPr id="1032" name="Picture 8" descr="C:\Users\Richard\Desktop\pres vue,node\images\routerNested.png"/>
          <p:cNvPicPr>
            <a:picLocks noChangeAspect="1" noChangeArrowheads="1"/>
          </p:cNvPicPr>
          <p:nvPr/>
        </p:nvPicPr>
        <p:blipFill>
          <a:blip r:embed="rId5" cstate="print"/>
          <a:srcRect/>
          <a:stretch>
            <a:fillRect/>
          </a:stretch>
        </p:blipFill>
        <p:spPr bwMode="auto">
          <a:xfrm>
            <a:off x="1691680" y="4005064"/>
            <a:ext cx="5505450" cy="2543175"/>
          </a:xfrm>
          <a:prstGeom prst="rect">
            <a:avLst/>
          </a:prstGeom>
          <a:noFill/>
        </p:spPr>
      </p:pic>
      <p:sp>
        <p:nvSpPr>
          <p:cNvPr id="14" name="Espace réservé du numéro de diapositive 13"/>
          <p:cNvSpPr>
            <a:spLocks noGrp="1"/>
          </p:cNvSpPr>
          <p:nvPr>
            <p:ph type="sldNum" sz="quarter" idx="12"/>
          </p:nvPr>
        </p:nvSpPr>
        <p:spPr/>
        <p:txBody>
          <a:bodyPr/>
          <a:lstStyle/>
          <a:p>
            <a:fld id="{A9B15D00-0135-4585-829F-5246F41CF191}" type="slidenum">
              <a:rPr lang="fr-FR" smtClean="0"/>
              <a:pPr/>
              <a:t>27</a:t>
            </a:fld>
            <a:endParaRPr lang="fr-F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203848" y="476672"/>
            <a:ext cx="6480720" cy="923330"/>
          </a:xfrm>
          <a:prstGeom prst="rect">
            <a:avLst/>
          </a:prstGeom>
          <a:noFill/>
        </p:spPr>
        <p:txBody>
          <a:bodyPr wrap="square" rtlCol="0">
            <a:spAutoFit/>
          </a:bodyPr>
          <a:lstStyle/>
          <a:p>
            <a:r>
              <a:rPr lang="fr-FR" sz="5400" dirty="0">
                <a:solidFill>
                  <a:schemeClr val="accent4">
                    <a:lumMod val="75000"/>
                  </a:schemeClr>
                </a:solidFill>
              </a:rPr>
              <a:t>App.vue</a:t>
            </a:r>
          </a:p>
        </p:txBody>
      </p:sp>
      <p:sp>
        <p:nvSpPr>
          <p:cNvPr id="4" name="Espace réservé du numéro de diapositive 3"/>
          <p:cNvSpPr>
            <a:spLocks noGrp="1"/>
          </p:cNvSpPr>
          <p:nvPr>
            <p:ph type="sldNum" sz="quarter" idx="12"/>
          </p:nvPr>
        </p:nvSpPr>
        <p:spPr/>
        <p:txBody>
          <a:bodyPr/>
          <a:lstStyle/>
          <a:p>
            <a:fld id="{A9B15D00-0135-4585-829F-5246F41CF191}" type="slidenum">
              <a:rPr lang="fr-FR" smtClean="0"/>
              <a:pPr/>
              <a:t>28</a:t>
            </a:fld>
            <a:endParaRPr lang="fr-FR"/>
          </a:p>
        </p:txBody>
      </p:sp>
      <p:pic>
        <p:nvPicPr>
          <p:cNvPr id="2" name="Picture 2" descr="C:\Users\Richard\Desktop\pres vue,node\images\appVue.png"/>
          <p:cNvPicPr>
            <a:picLocks noChangeAspect="1" noChangeArrowheads="1"/>
          </p:cNvPicPr>
          <p:nvPr/>
        </p:nvPicPr>
        <p:blipFill>
          <a:blip r:embed="rId2" cstate="print"/>
          <a:srcRect/>
          <a:stretch>
            <a:fillRect/>
          </a:stretch>
        </p:blipFill>
        <p:spPr bwMode="auto">
          <a:xfrm>
            <a:off x="2411760" y="1412776"/>
            <a:ext cx="4536504" cy="517990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ichard\Desktop\pres vue,node\images\vueLogo.png"/>
          <p:cNvPicPr>
            <a:picLocks noChangeAspect="1" noChangeArrowheads="1"/>
          </p:cNvPicPr>
          <p:nvPr/>
        </p:nvPicPr>
        <p:blipFill>
          <a:blip r:embed="rId2" cstate="print"/>
          <a:srcRect/>
          <a:stretch>
            <a:fillRect/>
          </a:stretch>
        </p:blipFill>
        <p:spPr bwMode="auto">
          <a:xfrm>
            <a:off x="3779912" y="980728"/>
            <a:ext cx="1326689" cy="1149648"/>
          </a:xfrm>
          <a:prstGeom prst="rect">
            <a:avLst/>
          </a:prstGeom>
          <a:noFill/>
        </p:spPr>
      </p:pic>
      <p:sp>
        <p:nvSpPr>
          <p:cNvPr id="6" name="Titre 5"/>
          <p:cNvSpPr>
            <a:spLocks noGrp="1"/>
          </p:cNvSpPr>
          <p:nvPr>
            <p:ph type="ctrTitle"/>
          </p:nvPr>
        </p:nvSpPr>
        <p:spPr>
          <a:xfrm>
            <a:off x="683568" y="2420888"/>
            <a:ext cx="7851648" cy="864096"/>
          </a:xfrm>
        </p:spPr>
        <p:txBody>
          <a:bodyPr>
            <a:normAutofit/>
          </a:bodyPr>
          <a:lstStyle/>
          <a:p>
            <a:pPr algn="ctr"/>
            <a:r>
              <a:rPr lang="fr-FR" dirty="0"/>
              <a:t>Ressenti Vue.js</a:t>
            </a:r>
          </a:p>
        </p:txBody>
      </p:sp>
      <p:sp>
        <p:nvSpPr>
          <p:cNvPr id="5" name="Espace réservé du numéro de diapositive 4"/>
          <p:cNvSpPr>
            <a:spLocks noGrp="1"/>
          </p:cNvSpPr>
          <p:nvPr>
            <p:ph type="sldNum" sz="quarter" idx="12"/>
          </p:nvPr>
        </p:nvSpPr>
        <p:spPr/>
        <p:txBody>
          <a:bodyPr/>
          <a:lstStyle/>
          <a:p>
            <a:fld id="{A9B15D00-0135-4585-829F-5246F41CF191}" type="slidenum">
              <a:rPr lang="fr-FR" smtClean="0"/>
              <a:pPr/>
              <a:t>29</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1844824"/>
            <a:ext cx="7851648" cy="964704"/>
          </a:xfrm>
        </p:spPr>
        <p:txBody>
          <a:bodyPr/>
          <a:lstStyle/>
          <a:p>
            <a:pPr algn="ctr"/>
            <a:r>
              <a:rPr lang="fr-FR" dirty="0"/>
              <a:t>Vue.js</a:t>
            </a:r>
          </a:p>
        </p:txBody>
      </p:sp>
      <p:pic>
        <p:nvPicPr>
          <p:cNvPr id="4" name="Picture 2" descr="C:\Users\Richard\Desktop\pres vue,node\images\vueLogo.png"/>
          <p:cNvPicPr>
            <a:picLocks noChangeAspect="1" noChangeArrowheads="1"/>
          </p:cNvPicPr>
          <p:nvPr/>
        </p:nvPicPr>
        <p:blipFill>
          <a:blip r:embed="rId3" cstate="print"/>
          <a:srcRect/>
          <a:stretch>
            <a:fillRect/>
          </a:stretch>
        </p:blipFill>
        <p:spPr bwMode="auto">
          <a:xfrm>
            <a:off x="3851920" y="836712"/>
            <a:ext cx="1326689" cy="1149648"/>
          </a:xfrm>
          <a:prstGeom prst="rect">
            <a:avLst/>
          </a:prstGeom>
          <a:noFill/>
        </p:spPr>
      </p:pic>
      <p:sp>
        <p:nvSpPr>
          <p:cNvPr id="5" name="ZoneTexte 4"/>
          <p:cNvSpPr txBox="1"/>
          <p:nvPr/>
        </p:nvSpPr>
        <p:spPr>
          <a:xfrm>
            <a:off x="395536" y="2780928"/>
            <a:ext cx="3024336" cy="369332"/>
          </a:xfrm>
          <a:prstGeom prst="rect">
            <a:avLst/>
          </a:prstGeom>
          <a:noFill/>
        </p:spPr>
        <p:txBody>
          <a:bodyPr wrap="square" rtlCol="0">
            <a:spAutoFit/>
          </a:bodyPr>
          <a:lstStyle/>
          <a:p>
            <a:r>
              <a:rPr lang="fr-FR" dirty="0"/>
              <a:t>- C’est quoi ?</a:t>
            </a:r>
          </a:p>
        </p:txBody>
      </p:sp>
      <p:sp>
        <p:nvSpPr>
          <p:cNvPr id="7" name="ZoneTexte 6"/>
          <p:cNvSpPr txBox="1"/>
          <p:nvPr/>
        </p:nvSpPr>
        <p:spPr>
          <a:xfrm>
            <a:off x="395536" y="3429000"/>
            <a:ext cx="4788024" cy="369332"/>
          </a:xfrm>
          <a:prstGeom prst="rect">
            <a:avLst/>
          </a:prstGeom>
          <a:noFill/>
        </p:spPr>
        <p:txBody>
          <a:bodyPr wrap="square" rtlCol="0">
            <a:spAutoFit/>
          </a:bodyPr>
          <a:lstStyle/>
          <a:p>
            <a:r>
              <a:rPr lang="fr-FR" dirty="0"/>
              <a:t>- Création et structure d’une application</a:t>
            </a:r>
          </a:p>
        </p:txBody>
      </p:sp>
      <p:sp>
        <p:nvSpPr>
          <p:cNvPr id="8" name="ZoneTexte 7"/>
          <p:cNvSpPr txBox="1"/>
          <p:nvPr/>
        </p:nvSpPr>
        <p:spPr>
          <a:xfrm>
            <a:off x="395536" y="4149080"/>
            <a:ext cx="4176464" cy="369332"/>
          </a:xfrm>
          <a:prstGeom prst="rect">
            <a:avLst/>
          </a:prstGeom>
          <a:noFill/>
        </p:spPr>
        <p:txBody>
          <a:bodyPr wrap="square" rtlCol="0">
            <a:spAutoFit/>
          </a:bodyPr>
          <a:lstStyle/>
          <a:p>
            <a:r>
              <a:rPr lang="fr-FR" dirty="0"/>
              <a:t>- Fonctionnement composants</a:t>
            </a:r>
          </a:p>
        </p:txBody>
      </p:sp>
      <p:sp>
        <p:nvSpPr>
          <p:cNvPr id="9" name="ZoneTexte 8"/>
          <p:cNvSpPr txBox="1"/>
          <p:nvPr/>
        </p:nvSpPr>
        <p:spPr>
          <a:xfrm>
            <a:off x="395536" y="4797152"/>
            <a:ext cx="4104456" cy="369332"/>
          </a:xfrm>
          <a:prstGeom prst="rect">
            <a:avLst/>
          </a:prstGeom>
          <a:noFill/>
        </p:spPr>
        <p:txBody>
          <a:bodyPr wrap="square" rtlCol="0">
            <a:spAutoFit/>
          </a:bodyPr>
          <a:lstStyle/>
          <a:p>
            <a:r>
              <a:rPr lang="fr-FR" dirty="0"/>
              <a:t>- Routes</a:t>
            </a:r>
          </a:p>
        </p:txBody>
      </p:sp>
      <p:sp>
        <p:nvSpPr>
          <p:cNvPr id="10" name="ZoneTexte 9"/>
          <p:cNvSpPr txBox="1"/>
          <p:nvPr/>
        </p:nvSpPr>
        <p:spPr>
          <a:xfrm>
            <a:off x="395536" y="5445224"/>
            <a:ext cx="3384376" cy="369332"/>
          </a:xfrm>
          <a:prstGeom prst="rect">
            <a:avLst/>
          </a:prstGeom>
          <a:noFill/>
        </p:spPr>
        <p:txBody>
          <a:bodyPr wrap="square" rtlCol="0">
            <a:spAutoFit/>
          </a:bodyPr>
          <a:lstStyle/>
          <a:p>
            <a:pPr>
              <a:buFontTx/>
              <a:buChar char="-"/>
            </a:pPr>
            <a:r>
              <a:rPr lang="fr-FR" dirty="0"/>
              <a:t>Ressenti personnel</a:t>
            </a:r>
          </a:p>
        </p:txBody>
      </p:sp>
      <p:sp>
        <p:nvSpPr>
          <p:cNvPr id="11" name="Espace réservé du numéro de diapositive 10"/>
          <p:cNvSpPr>
            <a:spLocks noGrp="1"/>
          </p:cNvSpPr>
          <p:nvPr>
            <p:ph type="sldNum" sz="quarter" idx="12"/>
          </p:nvPr>
        </p:nvSpPr>
        <p:spPr/>
        <p:txBody>
          <a:bodyPr/>
          <a:lstStyle/>
          <a:p>
            <a:fld id="{A9B15D00-0135-4585-829F-5246F41CF191}" type="slidenum">
              <a:rPr lang="fr-FR" smtClean="0"/>
              <a:pPr/>
              <a:t>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619672" y="476672"/>
            <a:ext cx="6480720" cy="923330"/>
          </a:xfrm>
          <a:prstGeom prst="rect">
            <a:avLst/>
          </a:prstGeom>
          <a:noFill/>
        </p:spPr>
        <p:txBody>
          <a:bodyPr wrap="square" rtlCol="0">
            <a:spAutoFit/>
          </a:bodyPr>
          <a:lstStyle/>
          <a:p>
            <a:r>
              <a:rPr lang="fr-FR" sz="5400" dirty="0">
                <a:solidFill>
                  <a:schemeClr val="accent4">
                    <a:lumMod val="75000"/>
                  </a:schemeClr>
                </a:solidFill>
              </a:rPr>
              <a:t>Ressenti</a:t>
            </a:r>
            <a:r>
              <a:rPr lang="fr-FR" sz="5400" dirty="0"/>
              <a:t> </a:t>
            </a:r>
            <a:r>
              <a:rPr lang="fr-FR" sz="5400" dirty="0">
                <a:solidFill>
                  <a:schemeClr val="accent4">
                    <a:lumMod val="75000"/>
                  </a:schemeClr>
                </a:solidFill>
              </a:rPr>
              <a:t>personnel</a:t>
            </a:r>
          </a:p>
        </p:txBody>
      </p:sp>
      <p:sp>
        <p:nvSpPr>
          <p:cNvPr id="5" name="ZoneTexte 4"/>
          <p:cNvSpPr txBox="1"/>
          <p:nvPr/>
        </p:nvSpPr>
        <p:spPr>
          <a:xfrm>
            <a:off x="539552" y="1916832"/>
            <a:ext cx="7848872" cy="3693319"/>
          </a:xfrm>
          <a:prstGeom prst="rect">
            <a:avLst/>
          </a:prstGeom>
          <a:noFill/>
        </p:spPr>
        <p:txBody>
          <a:bodyPr wrap="square" rtlCol="0">
            <a:spAutoFit/>
          </a:bodyPr>
          <a:lstStyle/>
          <a:p>
            <a:r>
              <a:rPr lang="fr-FR" b="1" dirty="0">
                <a:solidFill>
                  <a:srgbClr val="00B050"/>
                </a:solidFill>
              </a:rPr>
              <a:t>+</a:t>
            </a:r>
            <a:r>
              <a:rPr lang="fr-FR" dirty="0">
                <a:solidFill>
                  <a:schemeClr val="accent1">
                    <a:lumMod val="75000"/>
                  </a:schemeClr>
                </a:solidFill>
              </a:rPr>
              <a:t> Facile à apprendre</a:t>
            </a:r>
          </a:p>
          <a:p>
            <a:pPr>
              <a:buFontTx/>
              <a:buChar char="-"/>
            </a:pPr>
            <a:endParaRPr lang="fr-FR" dirty="0">
              <a:solidFill>
                <a:schemeClr val="accent1">
                  <a:lumMod val="75000"/>
                </a:schemeClr>
              </a:solidFill>
            </a:endParaRPr>
          </a:p>
          <a:p>
            <a:r>
              <a:rPr lang="fr-FR" b="1" dirty="0">
                <a:solidFill>
                  <a:srgbClr val="00B050"/>
                </a:solidFill>
              </a:rPr>
              <a:t>+</a:t>
            </a:r>
            <a:r>
              <a:rPr lang="fr-FR" dirty="0">
                <a:solidFill>
                  <a:schemeClr val="accent1">
                    <a:lumMod val="75000"/>
                  </a:schemeClr>
                </a:solidFill>
              </a:rPr>
              <a:t> Bonne documentation</a:t>
            </a:r>
          </a:p>
          <a:p>
            <a:pPr>
              <a:buFontTx/>
              <a:buChar char="-"/>
            </a:pPr>
            <a:endParaRPr lang="fr-FR" dirty="0">
              <a:solidFill>
                <a:schemeClr val="accent1">
                  <a:lumMod val="75000"/>
                </a:schemeClr>
              </a:solidFill>
            </a:endParaRPr>
          </a:p>
          <a:p>
            <a:r>
              <a:rPr lang="fr-FR" dirty="0">
                <a:solidFill>
                  <a:schemeClr val="accent1">
                    <a:lumMod val="75000"/>
                  </a:schemeClr>
                </a:solidFill>
              </a:rPr>
              <a:t>Avantages et inconvénients JavaScript :</a:t>
            </a:r>
          </a:p>
          <a:p>
            <a:pPr>
              <a:buFontTx/>
              <a:buChar char="-"/>
            </a:pPr>
            <a:endParaRPr lang="fr-FR" dirty="0">
              <a:solidFill>
                <a:schemeClr val="accent1">
                  <a:lumMod val="75000"/>
                </a:schemeClr>
              </a:solidFill>
            </a:endParaRPr>
          </a:p>
          <a:p>
            <a:r>
              <a:rPr lang="fr-FR" dirty="0">
                <a:solidFill>
                  <a:schemeClr val="accent1">
                    <a:lumMod val="75000"/>
                  </a:schemeClr>
                </a:solidFill>
              </a:rPr>
              <a:t>           </a:t>
            </a:r>
            <a:r>
              <a:rPr lang="fr-FR" b="1" dirty="0">
                <a:solidFill>
                  <a:srgbClr val="00B050"/>
                </a:solidFill>
              </a:rPr>
              <a:t>+</a:t>
            </a:r>
            <a:r>
              <a:rPr lang="fr-FR" dirty="0">
                <a:solidFill>
                  <a:schemeClr val="accent1">
                    <a:lumMod val="75000"/>
                  </a:schemeClr>
                </a:solidFill>
              </a:rPr>
              <a:t> Simple et rapide à écrire grâce à la déclaration d’objet à la volée</a:t>
            </a:r>
          </a:p>
          <a:p>
            <a:endParaRPr lang="fr-FR" dirty="0">
              <a:solidFill>
                <a:schemeClr val="accent1">
                  <a:lumMod val="75000"/>
                </a:schemeClr>
              </a:solidFill>
            </a:endParaRPr>
          </a:p>
          <a:p>
            <a:r>
              <a:rPr lang="fr-FR" dirty="0">
                <a:solidFill>
                  <a:schemeClr val="accent1">
                    <a:lumMod val="75000"/>
                  </a:schemeClr>
                </a:solidFill>
              </a:rPr>
              <a:t>           </a:t>
            </a:r>
            <a:r>
              <a:rPr lang="fr-FR" b="1" dirty="0">
                <a:solidFill>
                  <a:srgbClr val="FF0000"/>
                </a:solidFill>
              </a:rPr>
              <a:t>-</a:t>
            </a:r>
            <a:r>
              <a:rPr lang="fr-FR" dirty="0">
                <a:solidFill>
                  <a:schemeClr val="accent1">
                    <a:lumMod val="75000"/>
                  </a:schemeClr>
                </a:solidFill>
              </a:rPr>
              <a:t> Moins simple à relire à cause de la déclaration d’objet à la volée …</a:t>
            </a:r>
          </a:p>
          <a:p>
            <a:endParaRPr lang="fr-FR" dirty="0">
              <a:solidFill>
                <a:schemeClr val="accent1">
                  <a:lumMod val="75000"/>
                </a:schemeClr>
              </a:solidFill>
            </a:endParaRPr>
          </a:p>
          <a:p>
            <a:r>
              <a:rPr lang="fr-FR" dirty="0">
                <a:solidFill>
                  <a:schemeClr val="accent1">
                    <a:lumMod val="75000"/>
                  </a:schemeClr>
                </a:solidFill>
              </a:rPr>
              <a:t>           </a:t>
            </a:r>
            <a:r>
              <a:rPr lang="fr-FR" b="1" dirty="0">
                <a:solidFill>
                  <a:srgbClr val="00B050"/>
                </a:solidFill>
              </a:rPr>
              <a:t>+</a:t>
            </a:r>
            <a:r>
              <a:rPr lang="fr-FR" dirty="0">
                <a:solidFill>
                  <a:schemeClr val="accent1">
                    <a:lumMod val="75000"/>
                  </a:schemeClr>
                </a:solidFill>
              </a:rPr>
              <a:t> Facile de manipuler du </a:t>
            </a:r>
            <a:r>
              <a:rPr lang="fr-FR" dirty="0" err="1">
                <a:solidFill>
                  <a:schemeClr val="accent1">
                    <a:lumMod val="75000"/>
                  </a:schemeClr>
                </a:solidFill>
              </a:rPr>
              <a:t>Json</a:t>
            </a:r>
            <a:endParaRPr lang="fr-FR" dirty="0">
              <a:solidFill>
                <a:schemeClr val="accent1">
                  <a:lumMod val="75000"/>
                </a:schemeClr>
              </a:solidFill>
            </a:endParaRPr>
          </a:p>
          <a:p>
            <a:endParaRPr lang="fr-FR" dirty="0">
              <a:solidFill>
                <a:schemeClr val="accent1">
                  <a:lumMod val="75000"/>
                </a:schemeClr>
              </a:solidFill>
            </a:endParaRPr>
          </a:p>
          <a:p>
            <a:r>
              <a:rPr lang="fr-FR" b="1" dirty="0">
                <a:solidFill>
                  <a:srgbClr val="FF0000"/>
                </a:solidFill>
              </a:rPr>
              <a:t>-</a:t>
            </a:r>
            <a:r>
              <a:rPr lang="fr-FR" dirty="0">
                <a:solidFill>
                  <a:schemeClr val="accent1">
                    <a:lumMod val="75000"/>
                  </a:schemeClr>
                </a:solidFill>
              </a:rPr>
              <a:t> Le </a:t>
            </a:r>
            <a:r>
              <a:rPr lang="fr-FR" dirty="0" err="1">
                <a:solidFill>
                  <a:schemeClr val="accent1">
                    <a:lumMod val="75000"/>
                  </a:schemeClr>
                </a:solidFill>
              </a:rPr>
              <a:t>css</a:t>
            </a:r>
            <a:endParaRPr lang="fr-FR" dirty="0">
              <a:solidFill>
                <a:schemeClr val="accent1">
                  <a:lumMod val="75000"/>
                </a:schemeClr>
              </a:solidFill>
            </a:endParaRPr>
          </a:p>
        </p:txBody>
      </p:sp>
      <p:sp>
        <p:nvSpPr>
          <p:cNvPr id="4" name="Espace réservé du numéro de diapositive 3"/>
          <p:cNvSpPr>
            <a:spLocks noGrp="1"/>
          </p:cNvSpPr>
          <p:nvPr>
            <p:ph type="sldNum" sz="quarter" idx="12"/>
          </p:nvPr>
        </p:nvSpPr>
        <p:spPr/>
        <p:txBody>
          <a:bodyPr/>
          <a:lstStyle/>
          <a:p>
            <a:fld id="{A9B15D00-0135-4585-829F-5246F41CF191}" type="slidenum">
              <a:rPr lang="fr-FR" smtClean="0"/>
              <a:pPr/>
              <a:t>30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611560" y="3068960"/>
            <a:ext cx="7851648" cy="864096"/>
          </a:xfrm>
        </p:spPr>
        <p:txBody>
          <a:bodyPr>
            <a:normAutofit/>
          </a:bodyPr>
          <a:lstStyle/>
          <a:p>
            <a:pPr algn="ctr"/>
            <a:r>
              <a:rPr lang="fr-FR" dirty="0"/>
              <a:t>The end.</a:t>
            </a:r>
          </a:p>
        </p:txBody>
      </p:sp>
      <p:sp>
        <p:nvSpPr>
          <p:cNvPr id="3" name="Espace réservé du numéro de diapositive 2"/>
          <p:cNvSpPr>
            <a:spLocks noGrp="1"/>
          </p:cNvSpPr>
          <p:nvPr>
            <p:ph type="sldNum" sz="quarter" idx="12"/>
          </p:nvPr>
        </p:nvSpPr>
        <p:spPr/>
        <p:txBody>
          <a:bodyPr/>
          <a:lstStyle/>
          <a:p>
            <a:fld id="{A9B15D00-0135-4585-829F-5246F41CF191}" type="slidenum">
              <a:rPr lang="fr-FR" smtClean="0"/>
              <a:pPr/>
              <a:t>31</a:t>
            </a:fld>
            <a:endParaRPr lang="fr-F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619672" y="476672"/>
            <a:ext cx="6480720" cy="923330"/>
          </a:xfrm>
          <a:prstGeom prst="rect">
            <a:avLst/>
          </a:prstGeom>
          <a:noFill/>
        </p:spPr>
        <p:txBody>
          <a:bodyPr wrap="square" rtlCol="0">
            <a:spAutoFit/>
          </a:bodyPr>
          <a:lstStyle/>
          <a:p>
            <a:r>
              <a:rPr lang="fr-FR" sz="5400" dirty="0">
                <a:solidFill>
                  <a:schemeClr val="accent4">
                    <a:lumMod val="75000"/>
                  </a:schemeClr>
                </a:solidFill>
              </a:rPr>
              <a:t>Des </a:t>
            </a:r>
            <a:r>
              <a:rPr lang="fr-FR" sz="5400" dirty="0" err="1">
                <a:solidFill>
                  <a:schemeClr val="accent4">
                    <a:lumMod val="75000"/>
                  </a:schemeClr>
                </a:solidFill>
              </a:rPr>
              <a:t>props</a:t>
            </a:r>
            <a:endParaRPr lang="fr-FR" sz="5400" dirty="0">
              <a:solidFill>
                <a:schemeClr val="accent4">
                  <a:lumMod val="75000"/>
                </a:schemeClr>
              </a:solidFill>
            </a:endParaRPr>
          </a:p>
        </p:txBody>
      </p:sp>
      <p:sp>
        <p:nvSpPr>
          <p:cNvPr id="4" name="Espace réservé du numéro de diapositive 3"/>
          <p:cNvSpPr>
            <a:spLocks noGrp="1"/>
          </p:cNvSpPr>
          <p:nvPr>
            <p:ph type="sldNum" sz="quarter" idx="12"/>
          </p:nvPr>
        </p:nvSpPr>
        <p:spPr/>
        <p:txBody>
          <a:bodyPr/>
          <a:lstStyle/>
          <a:p>
            <a:fld id="{A9B15D00-0135-4585-829F-5246F41CF191}" type="slidenum">
              <a:rPr lang="fr-FR" smtClean="0"/>
              <a:pPr/>
              <a:t>32</a:t>
            </a:fld>
            <a:endParaRPr lang="fr-FR"/>
          </a:p>
        </p:txBody>
      </p:sp>
      <p:pic>
        <p:nvPicPr>
          <p:cNvPr id="3074" name="Picture 2" descr="C:\Users\Richard\Desktop\pres vue,node\images\someProps.png"/>
          <p:cNvPicPr>
            <a:picLocks noChangeAspect="1" noChangeArrowheads="1"/>
          </p:cNvPicPr>
          <p:nvPr/>
        </p:nvPicPr>
        <p:blipFill>
          <a:blip r:embed="rId2" cstate="print"/>
          <a:srcRect/>
          <a:stretch>
            <a:fillRect/>
          </a:stretch>
        </p:blipFill>
        <p:spPr bwMode="auto">
          <a:xfrm>
            <a:off x="1763688" y="1484784"/>
            <a:ext cx="5400600" cy="495151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483768" y="0"/>
            <a:ext cx="6480720" cy="769441"/>
          </a:xfrm>
          <a:prstGeom prst="rect">
            <a:avLst/>
          </a:prstGeom>
          <a:noFill/>
        </p:spPr>
        <p:txBody>
          <a:bodyPr wrap="square" rtlCol="0">
            <a:spAutoFit/>
          </a:bodyPr>
          <a:lstStyle/>
          <a:p>
            <a:r>
              <a:rPr lang="fr-FR" sz="4400" dirty="0" err="1">
                <a:solidFill>
                  <a:schemeClr val="accent4">
                    <a:lumMod val="75000"/>
                  </a:schemeClr>
                </a:solidFill>
              </a:rPr>
              <a:t>Lifecycle</a:t>
            </a:r>
            <a:r>
              <a:rPr lang="fr-FR" sz="4400" dirty="0">
                <a:solidFill>
                  <a:schemeClr val="accent4">
                    <a:lumMod val="75000"/>
                  </a:schemeClr>
                </a:solidFill>
              </a:rPr>
              <a:t> </a:t>
            </a:r>
            <a:r>
              <a:rPr lang="fr-FR" sz="4400" dirty="0" err="1">
                <a:solidFill>
                  <a:schemeClr val="accent4">
                    <a:lumMod val="75000"/>
                  </a:schemeClr>
                </a:solidFill>
              </a:rPr>
              <a:t>hooks</a:t>
            </a:r>
            <a:endParaRPr lang="fr-FR" sz="4400" dirty="0">
              <a:solidFill>
                <a:schemeClr val="accent4">
                  <a:lumMod val="75000"/>
                </a:schemeClr>
              </a:solidFill>
            </a:endParaRPr>
          </a:p>
        </p:txBody>
      </p:sp>
      <p:sp>
        <p:nvSpPr>
          <p:cNvPr id="4" name="Espace réservé du numéro de diapositive 3"/>
          <p:cNvSpPr>
            <a:spLocks noGrp="1"/>
          </p:cNvSpPr>
          <p:nvPr>
            <p:ph type="sldNum" sz="quarter" idx="12"/>
          </p:nvPr>
        </p:nvSpPr>
        <p:spPr/>
        <p:txBody>
          <a:bodyPr/>
          <a:lstStyle/>
          <a:p>
            <a:fld id="{A9B15D00-0135-4585-829F-5246F41CF191}" type="slidenum">
              <a:rPr lang="fr-FR" smtClean="0"/>
              <a:pPr/>
              <a:t>33</a:t>
            </a:fld>
            <a:endParaRPr lang="fr-FR"/>
          </a:p>
        </p:txBody>
      </p:sp>
      <p:pic>
        <p:nvPicPr>
          <p:cNvPr id="58370" name="Picture 2" descr="C:\Users\Richard\Desktop\pres vue,node\images\lifecycle1.png"/>
          <p:cNvPicPr>
            <a:picLocks noChangeAspect="1" noChangeArrowheads="1"/>
          </p:cNvPicPr>
          <p:nvPr/>
        </p:nvPicPr>
        <p:blipFill>
          <a:blip r:embed="rId2" cstate="print"/>
          <a:srcRect/>
          <a:stretch>
            <a:fillRect/>
          </a:stretch>
        </p:blipFill>
        <p:spPr bwMode="auto">
          <a:xfrm>
            <a:off x="179512" y="1268760"/>
            <a:ext cx="3903535" cy="5173851"/>
          </a:xfrm>
          <a:prstGeom prst="rect">
            <a:avLst/>
          </a:prstGeom>
          <a:noFill/>
        </p:spPr>
      </p:pic>
      <p:pic>
        <p:nvPicPr>
          <p:cNvPr id="58371" name="Picture 3" descr="C:\Users\Richard\Desktop\pres vue,node\images\lifecycle2.png"/>
          <p:cNvPicPr>
            <a:picLocks noChangeAspect="1" noChangeArrowheads="1"/>
          </p:cNvPicPr>
          <p:nvPr/>
        </p:nvPicPr>
        <p:blipFill>
          <a:blip r:embed="rId3" cstate="print"/>
          <a:srcRect/>
          <a:stretch>
            <a:fillRect/>
          </a:stretch>
        </p:blipFill>
        <p:spPr bwMode="auto">
          <a:xfrm>
            <a:off x="4716016" y="1196752"/>
            <a:ext cx="4108784" cy="5157192"/>
          </a:xfrm>
          <a:prstGeom prst="rect">
            <a:avLst/>
          </a:prstGeom>
          <a:noFill/>
        </p:spPr>
      </p:pic>
      <p:cxnSp>
        <p:nvCxnSpPr>
          <p:cNvPr id="10" name="Connecteur droit 9"/>
          <p:cNvCxnSpPr/>
          <p:nvPr/>
        </p:nvCxnSpPr>
        <p:spPr>
          <a:xfrm>
            <a:off x="2267744" y="6597352"/>
            <a:ext cx="20882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4355976" y="980728"/>
            <a:ext cx="0" cy="5616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4355976" y="980728"/>
            <a:ext cx="22322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6588224" y="980728"/>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2267744" y="6453336"/>
            <a:ext cx="0" cy="14401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619672" y="548680"/>
            <a:ext cx="6480720" cy="769441"/>
          </a:xfrm>
          <a:prstGeom prst="rect">
            <a:avLst/>
          </a:prstGeom>
          <a:noFill/>
        </p:spPr>
        <p:txBody>
          <a:bodyPr wrap="square" rtlCol="0">
            <a:spAutoFit/>
          </a:bodyPr>
          <a:lstStyle/>
          <a:p>
            <a:r>
              <a:rPr lang="fr-FR" sz="4400" dirty="0" err="1">
                <a:solidFill>
                  <a:schemeClr val="accent4">
                    <a:lumMod val="75000"/>
                  </a:schemeClr>
                </a:solidFill>
              </a:rPr>
              <a:t>Vuex</a:t>
            </a:r>
            <a:r>
              <a:rPr lang="fr-FR" sz="4400" dirty="0">
                <a:solidFill>
                  <a:schemeClr val="accent4">
                    <a:lumMod val="75000"/>
                  </a:schemeClr>
                </a:solidFill>
              </a:rPr>
              <a:t> 1/2</a:t>
            </a:r>
          </a:p>
        </p:txBody>
      </p:sp>
      <p:sp>
        <p:nvSpPr>
          <p:cNvPr id="7" name="ZoneTexte 6"/>
          <p:cNvSpPr txBox="1"/>
          <p:nvPr/>
        </p:nvSpPr>
        <p:spPr>
          <a:xfrm>
            <a:off x="755576" y="1700808"/>
            <a:ext cx="7200800" cy="3785652"/>
          </a:xfrm>
          <a:prstGeom prst="rect">
            <a:avLst/>
          </a:prstGeom>
          <a:noFill/>
        </p:spPr>
        <p:txBody>
          <a:bodyPr wrap="square" rtlCol="0">
            <a:spAutoFit/>
          </a:bodyPr>
          <a:lstStyle/>
          <a:p>
            <a:pPr>
              <a:buFontTx/>
              <a:buChar char="-"/>
            </a:pPr>
            <a:r>
              <a:rPr lang="fr-FR" sz="2400" dirty="0">
                <a:solidFill>
                  <a:schemeClr val="accent1">
                    <a:lumMod val="75000"/>
                  </a:schemeClr>
                </a:solidFill>
              </a:rPr>
              <a:t> </a:t>
            </a:r>
            <a:r>
              <a:rPr lang="fr-FR" sz="2400" b="1" dirty="0">
                <a:solidFill>
                  <a:schemeClr val="accent1">
                    <a:lumMod val="75000"/>
                  </a:schemeClr>
                </a:solidFill>
              </a:rPr>
              <a:t>Librairie </a:t>
            </a:r>
            <a:r>
              <a:rPr lang="fr-FR" sz="2400" dirty="0">
                <a:solidFill>
                  <a:schemeClr val="accent1">
                    <a:lumMod val="75000"/>
                  </a:schemeClr>
                </a:solidFill>
              </a:rPr>
              <a:t>pour Vue.js</a:t>
            </a:r>
          </a:p>
          <a:p>
            <a:pPr>
              <a:buFontTx/>
              <a:buChar char="-"/>
            </a:pPr>
            <a:endParaRPr lang="fr-FR" sz="2400" dirty="0">
              <a:solidFill>
                <a:schemeClr val="accent1">
                  <a:lumMod val="75000"/>
                </a:schemeClr>
              </a:solidFill>
            </a:endParaRPr>
          </a:p>
          <a:p>
            <a:pPr>
              <a:buFontTx/>
              <a:buChar char="-"/>
            </a:pPr>
            <a:r>
              <a:rPr lang="fr-FR" sz="2400" dirty="0">
                <a:solidFill>
                  <a:schemeClr val="accent1">
                    <a:lumMod val="75000"/>
                  </a:schemeClr>
                </a:solidFill>
              </a:rPr>
              <a:t> Zone de </a:t>
            </a:r>
            <a:r>
              <a:rPr lang="fr-FR" sz="2400" b="1" dirty="0">
                <a:solidFill>
                  <a:schemeClr val="accent1">
                    <a:lumMod val="75000"/>
                  </a:schemeClr>
                </a:solidFill>
              </a:rPr>
              <a:t>stockage</a:t>
            </a:r>
            <a:r>
              <a:rPr lang="fr-FR" sz="2400" dirty="0">
                <a:solidFill>
                  <a:schemeClr val="accent1">
                    <a:lumMod val="75000"/>
                  </a:schemeClr>
                </a:solidFill>
              </a:rPr>
              <a:t> centralisée pour tous les composants</a:t>
            </a:r>
          </a:p>
          <a:p>
            <a:pPr>
              <a:buFontTx/>
              <a:buChar char="-"/>
            </a:pPr>
            <a:endParaRPr lang="fr-FR" sz="2400" dirty="0">
              <a:solidFill>
                <a:schemeClr val="accent1">
                  <a:lumMod val="75000"/>
                </a:schemeClr>
              </a:solidFill>
            </a:endParaRPr>
          </a:p>
          <a:p>
            <a:pPr>
              <a:buFontTx/>
              <a:buChar char="-"/>
            </a:pPr>
            <a:r>
              <a:rPr lang="fr-FR" sz="2400" dirty="0">
                <a:solidFill>
                  <a:schemeClr val="accent1">
                    <a:lumMod val="75000"/>
                  </a:schemeClr>
                </a:solidFill>
              </a:rPr>
              <a:t> Permet d’éviter des chaines d’émissions de données énormes</a:t>
            </a:r>
          </a:p>
          <a:p>
            <a:pPr>
              <a:buFontTx/>
              <a:buChar char="-"/>
            </a:pPr>
            <a:endParaRPr lang="fr-FR" sz="2400" dirty="0">
              <a:solidFill>
                <a:schemeClr val="accent1">
                  <a:lumMod val="75000"/>
                </a:schemeClr>
              </a:solidFill>
            </a:endParaRPr>
          </a:p>
          <a:p>
            <a:pPr>
              <a:buFontTx/>
              <a:buChar char="-"/>
            </a:pPr>
            <a:r>
              <a:rPr lang="fr-FR" sz="2400" dirty="0">
                <a:solidFill>
                  <a:schemeClr val="accent1">
                    <a:lumMod val="75000"/>
                  </a:schemeClr>
                </a:solidFill>
              </a:rPr>
              <a:t> Le store est </a:t>
            </a:r>
            <a:r>
              <a:rPr lang="fr-FR" sz="2400" b="1" dirty="0">
                <a:solidFill>
                  <a:schemeClr val="accent1">
                    <a:lumMod val="75000"/>
                  </a:schemeClr>
                </a:solidFill>
              </a:rPr>
              <a:t>réactif</a:t>
            </a:r>
            <a:r>
              <a:rPr lang="fr-FR" sz="2400" dirty="0">
                <a:solidFill>
                  <a:schemeClr val="accent1">
                    <a:lumMod val="75000"/>
                  </a:schemeClr>
                </a:solidFill>
              </a:rPr>
              <a:t>, les composants se mettent à jour en même temps que lui</a:t>
            </a:r>
          </a:p>
        </p:txBody>
      </p:sp>
      <p:sp>
        <p:nvSpPr>
          <p:cNvPr id="4" name="Espace réservé du numéro de diapositive 3"/>
          <p:cNvSpPr>
            <a:spLocks noGrp="1"/>
          </p:cNvSpPr>
          <p:nvPr>
            <p:ph type="sldNum" sz="quarter" idx="12"/>
          </p:nvPr>
        </p:nvSpPr>
        <p:spPr/>
        <p:txBody>
          <a:bodyPr/>
          <a:lstStyle/>
          <a:p>
            <a:fld id="{A9B15D00-0135-4585-829F-5246F41CF191}" type="slidenum">
              <a:rPr lang="fr-FR" smtClean="0"/>
              <a:pPr/>
              <a:t>34</a:t>
            </a:fld>
            <a:endParaRPr lang="fr-F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619672" y="476672"/>
            <a:ext cx="6480720" cy="769441"/>
          </a:xfrm>
          <a:prstGeom prst="rect">
            <a:avLst/>
          </a:prstGeom>
          <a:noFill/>
        </p:spPr>
        <p:txBody>
          <a:bodyPr wrap="square" rtlCol="0">
            <a:spAutoFit/>
          </a:bodyPr>
          <a:lstStyle/>
          <a:p>
            <a:r>
              <a:rPr lang="fr-FR" sz="4400" dirty="0" err="1">
                <a:solidFill>
                  <a:schemeClr val="accent4">
                    <a:lumMod val="75000"/>
                  </a:schemeClr>
                </a:solidFill>
              </a:rPr>
              <a:t>Vuex</a:t>
            </a:r>
            <a:r>
              <a:rPr lang="fr-FR" sz="4400" dirty="0">
                <a:solidFill>
                  <a:schemeClr val="accent4">
                    <a:lumMod val="75000"/>
                  </a:schemeClr>
                </a:solidFill>
              </a:rPr>
              <a:t> 2/2</a:t>
            </a:r>
          </a:p>
        </p:txBody>
      </p:sp>
      <p:sp>
        <p:nvSpPr>
          <p:cNvPr id="9" name="ZoneTexte 8"/>
          <p:cNvSpPr txBox="1"/>
          <p:nvPr/>
        </p:nvSpPr>
        <p:spPr>
          <a:xfrm>
            <a:off x="5940152" y="1556792"/>
            <a:ext cx="1872208" cy="523220"/>
          </a:xfrm>
          <a:prstGeom prst="rect">
            <a:avLst/>
          </a:prstGeom>
          <a:noFill/>
        </p:spPr>
        <p:txBody>
          <a:bodyPr wrap="square" rtlCol="0">
            <a:spAutoFit/>
          </a:bodyPr>
          <a:lstStyle/>
          <a:p>
            <a:r>
              <a:rPr lang="fr-FR" sz="2800" dirty="0">
                <a:solidFill>
                  <a:srgbClr val="FF0000"/>
                </a:solidFill>
              </a:rPr>
              <a:t>State</a:t>
            </a:r>
          </a:p>
        </p:txBody>
      </p:sp>
      <p:sp>
        <p:nvSpPr>
          <p:cNvPr id="10" name="ZoneTexte 9"/>
          <p:cNvSpPr txBox="1"/>
          <p:nvPr/>
        </p:nvSpPr>
        <p:spPr>
          <a:xfrm>
            <a:off x="4499992" y="2060848"/>
            <a:ext cx="4824536" cy="369332"/>
          </a:xfrm>
          <a:prstGeom prst="rect">
            <a:avLst/>
          </a:prstGeom>
          <a:noFill/>
        </p:spPr>
        <p:txBody>
          <a:bodyPr wrap="square" rtlCol="0">
            <a:spAutoFit/>
          </a:bodyPr>
          <a:lstStyle/>
          <a:p>
            <a:r>
              <a:rPr lang="fr-FR" b="1" dirty="0">
                <a:solidFill>
                  <a:schemeClr val="accent1">
                    <a:lumMod val="75000"/>
                  </a:schemeClr>
                </a:solidFill>
              </a:rPr>
              <a:t>Variables globalisées </a:t>
            </a:r>
            <a:r>
              <a:rPr lang="fr-FR" dirty="0">
                <a:solidFill>
                  <a:schemeClr val="accent1">
                    <a:lumMod val="75000"/>
                  </a:schemeClr>
                </a:solidFill>
              </a:rPr>
              <a:t>de l’application</a:t>
            </a:r>
          </a:p>
        </p:txBody>
      </p:sp>
      <p:sp>
        <p:nvSpPr>
          <p:cNvPr id="11" name="ZoneTexte 10"/>
          <p:cNvSpPr txBox="1"/>
          <p:nvPr/>
        </p:nvSpPr>
        <p:spPr>
          <a:xfrm>
            <a:off x="5724128" y="2852936"/>
            <a:ext cx="1440160" cy="523220"/>
          </a:xfrm>
          <a:prstGeom prst="rect">
            <a:avLst/>
          </a:prstGeom>
          <a:noFill/>
        </p:spPr>
        <p:txBody>
          <a:bodyPr wrap="square" rtlCol="0">
            <a:spAutoFit/>
          </a:bodyPr>
          <a:lstStyle/>
          <a:p>
            <a:r>
              <a:rPr lang="fr-FR" sz="2800" dirty="0">
                <a:solidFill>
                  <a:srgbClr val="FF0000"/>
                </a:solidFill>
              </a:rPr>
              <a:t>Getters</a:t>
            </a:r>
          </a:p>
        </p:txBody>
      </p:sp>
      <p:sp>
        <p:nvSpPr>
          <p:cNvPr id="12" name="ZoneTexte 11"/>
          <p:cNvSpPr txBox="1"/>
          <p:nvPr/>
        </p:nvSpPr>
        <p:spPr>
          <a:xfrm>
            <a:off x="5580112" y="4581128"/>
            <a:ext cx="1944216" cy="523220"/>
          </a:xfrm>
          <a:prstGeom prst="rect">
            <a:avLst/>
          </a:prstGeom>
          <a:noFill/>
        </p:spPr>
        <p:txBody>
          <a:bodyPr wrap="square" rtlCol="0">
            <a:spAutoFit/>
          </a:bodyPr>
          <a:lstStyle/>
          <a:p>
            <a:r>
              <a:rPr lang="fr-FR" sz="2800" dirty="0">
                <a:solidFill>
                  <a:srgbClr val="FF0000"/>
                </a:solidFill>
              </a:rPr>
              <a:t>Mutations</a:t>
            </a:r>
          </a:p>
        </p:txBody>
      </p:sp>
      <p:sp>
        <p:nvSpPr>
          <p:cNvPr id="13" name="ZoneTexte 12"/>
          <p:cNvSpPr txBox="1"/>
          <p:nvPr/>
        </p:nvSpPr>
        <p:spPr>
          <a:xfrm>
            <a:off x="4499992" y="3284984"/>
            <a:ext cx="4824536" cy="369332"/>
          </a:xfrm>
          <a:prstGeom prst="rect">
            <a:avLst/>
          </a:prstGeom>
          <a:noFill/>
        </p:spPr>
        <p:txBody>
          <a:bodyPr wrap="square" rtlCol="0">
            <a:spAutoFit/>
          </a:bodyPr>
          <a:lstStyle/>
          <a:p>
            <a:r>
              <a:rPr lang="fr-FR" dirty="0">
                <a:solidFill>
                  <a:schemeClr val="accent1">
                    <a:lumMod val="75000"/>
                  </a:schemeClr>
                </a:solidFill>
              </a:rPr>
              <a:t>Variables ‘</a:t>
            </a:r>
            <a:r>
              <a:rPr lang="fr-FR" b="1" dirty="0" err="1">
                <a:solidFill>
                  <a:schemeClr val="accent1">
                    <a:lumMod val="75000"/>
                  </a:schemeClr>
                </a:solidFill>
              </a:rPr>
              <a:t>computed</a:t>
            </a:r>
            <a:r>
              <a:rPr lang="fr-FR" dirty="0">
                <a:solidFill>
                  <a:schemeClr val="accent1">
                    <a:lumMod val="75000"/>
                  </a:schemeClr>
                </a:solidFill>
              </a:rPr>
              <a:t>’</a:t>
            </a:r>
            <a:r>
              <a:rPr lang="fr-FR" b="1" dirty="0">
                <a:solidFill>
                  <a:schemeClr val="accent1">
                    <a:lumMod val="75000"/>
                  </a:schemeClr>
                </a:solidFill>
              </a:rPr>
              <a:t> </a:t>
            </a:r>
            <a:r>
              <a:rPr lang="fr-FR" dirty="0">
                <a:solidFill>
                  <a:schemeClr val="accent1">
                    <a:lumMod val="75000"/>
                  </a:schemeClr>
                </a:solidFill>
              </a:rPr>
              <a:t>du store</a:t>
            </a:r>
          </a:p>
        </p:txBody>
      </p:sp>
      <p:pic>
        <p:nvPicPr>
          <p:cNvPr id="1029" name="Picture 5" descr="C:\Users\Richard\Desktop\pres vue,node\images\store.png"/>
          <p:cNvPicPr>
            <a:picLocks noChangeAspect="1" noChangeArrowheads="1"/>
          </p:cNvPicPr>
          <p:nvPr/>
        </p:nvPicPr>
        <p:blipFill>
          <a:blip r:embed="rId2" cstate="print"/>
          <a:srcRect/>
          <a:stretch>
            <a:fillRect/>
          </a:stretch>
        </p:blipFill>
        <p:spPr bwMode="auto">
          <a:xfrm>
            <a:off x="323528" y="1340768"/>
            <a:ext cx="3672408" cy="5322271"/>
          </a:xfrm>
          <a:prstGeom prst="rect">
            <a:avLst/>
          </a:prstGeom>
          <a:noFill/>
        </p:spPr>
      </p:pic>
      <p:sp>
        <p:nvSpPr>
          <p:cNvPr id="5" name="Rectangle 4"/>
          <p:cNvSpPr/>
          <p:nvPr/>
        </p:nvSpPr>
        <p:spPr>
          <a:xfrm>
            <a:off x="467544" y="2132856"/>
            <a:ext cx="2448272" cy="12961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67544" y="3501008"/>
            <a:ext cx="3312368" cy="1152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67544" y="4725144"/>
            <a:ext cx="3456384" cy="17281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4211960" y="5085184"/>
            <a:ext cx="5077072" cy="369332"/>
          </a:xfrm>
          <a:prstGeom prst="rect">
            <a:avLst/>
          </a:prstGeom>
          <a:noFill/>
        </p:spPr>
        <p:txBody>
          <a:bodyPr wrap="square" rtlCol="0">
            <a:spAutoFit/>
          </a:bodyPr>
          <a:lstStyle/>
          <a:p>
            <a:r>
              <a:rPr lang="fr-FR" dirty="0">
                <a:solidFill>
                  <a:schemeClr val="accent1">
                    <a:lumMod val="75000"/>
                  </a:schemeClr>
                </a:solidFill>
              </a:rPr>
              <a:t>‘</a:t>
            </a:r>
            <a:r>
              <a:rPr lang="fr-FR" b="1" dirty="0">
                <a:solidFill>
                  <a:schemeClr val="accent1">
                    <a:lumMod val="75000"/>
                  </a:schemeClr>
                </a:solidFill>
              </a:rPr>
              <a:t>Setters</a:t>
            </a:r>
            <a:r>
              <a:rPr lang="fr-FR" dirty="0">
                <a:solidFill>
                  <a:schemeClr val="accent1">
                    <a:lumMod val="75000"/>
                  </a:schemeClr>
                </a:solidFill>
              </a:rPr>
              <a:t>’ du store, variables modifiées </a:t>
            </a:r>
            <a:r>
              <a:rPr lang="fr-FR" b="1" dirty="0">
                <a:solidFill>
                  <a:schemeClr val="accent1">
                    <a:lumMod val="75000"/>
                  </a:schemeClr>
                </a:solidFill>
              </a:rPr>
              <a:t>réactives</a:t>
            </a:r>
          </a:p>
        </p:txBody>
      </p:sp>
      <p:pic>
        <p:nvPicPr>
          <p:cNvPr id="3074" name="Picture 2" descr="C:\Users\Richard\Desktop\pres vue,node\images\storeGetters.png"/>
          <p:cNvPicPr>
            <a:picLocks noChangeAspect="1" noChangeArrowheads="1"/>
          </p:cNvPicPr>
          <p:nvPr/>
        </p:nvPicPr>
        <p:blipFill>
          <a:blip r:embed="rId3" cstate="print"/>
          <a:srcRect/>
          <a:stretch>
            <a:fillRect/>
          </a:stretch>
        </p:blipFill>
        <p:spPr bwMode="auto">
          <a:xfrm>
            <a:off x="4211960" y="3645024"/>
            <a:ext cx="4800600" cy="485775"/>
          </a:xfrm>
          <a:prstGeom prst="rect">
            <a:avLst/>
          </a:prstGeom>
          <a:noFill/>
        </p:spPr>
      </p:pic>
      <p:pic>
        <p:nvPicPr>
          <p:cNvPr id="3075" name="Picture 3" descr="C:\Users\Richard\Desktop\pres vue,node\images\storeSetter.png"/>
          <p:cNvPicPr>
            <a:picLocks noChangeAspect="1" noChangeArrowheads="1"/>
          </p:cNvPicPr>
          <p:nvPr/>
        </p:nvPicPr>
        <p:blipFill>
          <a:blip r:embed="rId4" cstate="print"/>
          <a:srcRect/>
          <a:stretch>
            <a:fillRect/>
          </a:stretch>
        </p:blipFill>
        <p:spPr bwMode="auto">
          <a:xfrm>
            <a:off x="4211960" y="5517232"/>
            <a:ext cx="4791075" cy="1009650"/>
          </a:xfrm>
          <a:prstGeom prst="rect">
            <a:avLst/>
          </a:prstGeom>
          <a:noFill/>
        </p:spPr>
      </p:pic>
      <p:sp>
        <p:nvSpPr>
          <p:cNvPr id="15" name="ZoneTexte 14"/>
          <p:cNvSpPr txBox="1"/>
          <p:nvPr/>
        </p:nvSpPr>
        <p:spPr>
          <a:xfrm>
            <a:off x="323528" y="908720"/>
            <a:ext cx="4032448" cy="461665"/>
          </a:xfrm>
          <a:prstGeom prst="rect">
            <a:avLst/>
          </a:prstGeom>
          <a:noFill/>
        </p:spPr>
        <p:txBody>
          <a:bodyPr wrap="square" rtlCol="0">
            <a:spAutoFit/>
          </a:bodyPr>
          <a:lstStyle/>
          <a:p>
            <a:r>
              <a:rPr lang="fr-FR" sz="2400" dirty="0">
                <a:solidFill>
                  <a:schemeClr val="accent1">
                    <a:lumMod val="75000"/>
                  </a:schemeClr>
                </a:solidFill>
              </a:rPr>
              <a:t>store.js</a:t>
            </a:r>
          </a:p>
        </p:txBody>
      </p:sp>
      <p:sp>
        <p:nvSpPr>
          <p:cNvPr id="17" name="Espace réservé du numéro de diapositive 16"/>
          <p:cNvSpPr>
            <a:spLocks noGrp="1"/>
          </p:cNvSpPr>
          <p:nvPr>
            <p:ph type="sldNum" sz="quarter" idx="12"/>
          </p:nvPr>
        </p:nvSpPr>
        <p:spPr/>
        <p:txBody>
          <a:bodyPr/>
          <a:lstStyle/>
          <a:p>
            <a:fld id="{A9B15D00-0135-4585-829F-5246F41CF191}" type="slidenum">
              <a:rPr lang="fr-FR" smtClean="0"/>
              <a:pPr/>
              <a:t>35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5" grpId="0" animBg="1"/>
      <p:bldP spid="7" grpId="0" animBg="1"/>
      <p:bldP spid="8" grpId="0" animBg="1"/>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619672" y="620688"/>
            <a:ext cx="6480720" cy="769441"/>
          </a:xfrm>
          <a:prstGeom prst="rect">
            <a:avLst/>
          </a:prstGeom>
          <a:noFill/>
        </p:spPr>
        <p:txBody>
          <a:bodyPr wrap="square" rtlCol="0">
            <a:spAutoFit/>
          </a:bodyPr>
          <a:lstStyle/>
          <a:p>
            <a:r>
              <a:rPr lang="fr-FR" sz="4400" dirty="0">
                <a:solidFill>
                  <a:schemeClr val="accent4">
                    <a:lumMod val="75000"/>
                  </a:schemeClr>
                </a:solidFill>
              </a:rPr>
              <a:t>Traductions 1/3</a:t>
            </a:r>
            <a:endParaRPr lang="fr-FR" sz="5400" dirty="0">
              <a:solidFill>
                <a:schemeClr val="accent4">
                  <a:lumMod val="75000"/>
                </a:schemeClr>
              </a:solidFill>
            </a:endParaRPr>
          </a:p>
        </p:txBody>
      </p:sp>
      <p:sp>
        <p:nvSpPr>
          <p:cNvPr id="4" name="Espace réservé du numéro de diapositive 3"/>
          <p:cNvSpPr>
            <a:spLocks noGrp="1"/>
          </p:cNvSpPr>
          <p:nvPr>
            <p:ph type="sldNum" sz="quarter" idx="12"/>
          </p:nvPr>
        </p:nvSpPr>
        <p:spPr/>
        <p:txBody>
          <a:bodyPr/>
          <a:lstStyle/>
          <a:p>
            <a:fld id="{A9B15D00-0135-4585-829F-5246F41CF191}" type="slidenum">
              <a:rPr lang="fr-FR" smtClean="0"/>
              <a:pPr/>
              <a:t>36</a:t>
            </a:fld>
            <a:endParaRPr lang="fr-FR"/>
          </a:p>
        </p:txBody>
      </p:sp>
      <p:pic>
        <p:nvPicPr>
          <p:cNvPr id="2050" name="Picture 2" descr="C:\Users\Richard\Desktop\pres vue,node\traductions.gif"/>
          <p:cNvPicPr>
            <a:picLocks noChangeAspect="1" noChangeArrowheads="1" noCrop="1"/>
          </p:cNvPicPr>
          <p:nvPr/>
        </p:nvPicPr>
        <p:blipFill>
          <a:blip r:embed="rId2" cstate="print"/>
          <a:srcRect/>
          <a:stretch>
            <a:fillRect/>
          </a:stretch>
        </p:blipFill>
        <p:spPr bwMode="auto">
          <a:xfrm>
            <a:off x="1115616" y="2132856"/>
            <a:ext cx="6896100" cy="352425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619672" y="548680"/>
            <a:ext cx="6480720" cy="769441"/>
          </a:xfrm>
          <a:prstGeom prst="rect">
            <a:avLst/>
          </a:prstGeom>
          <a:noFill/>
        </p:spPr>
        <p:txBody>
          <a:bodyPr wrap="square" rtlCol="0">
            <a:spAutoFit/>
          </a:bodyPr>
          <a:lstStyle/>
          <a:p>
            <a:r>
              <a:rPr lang="fr-FR" sz="4400" dirty="0">
                <a:solidFill>
                  <a:schemeClr val="accent4">
                    <a:lumMod val="75000"/>
                  </a:schemeClr>
                </a:solidFill>
              </a:rPr>
              <a:t>Traductions 2/3</a:t>
            </a:r>
            <a:endParaRPr lang="fr-FR" sz="5400" dirty="0">
              <a:solidFill>
                <a:schemeClr val="accent4">
                  <a:lumMod val="75000"/>
                </a:schemeClr>
              </a:solidFill>
            </a:endParaRPr>
          </a:p>
        </p:txBody>
      </p:sp>
      <p:pic>
        <p:nvPicPr>
          <p:cNvPr id="7" name="Picture 2" descr="C:\Users\Richard\Desktop\pres vue,node\images\traductions.png"/>
          <p:cNvPicPr>
            <a:picLocks noChangeAspect="1" noChangeArrowheads="1"/>
          </p:cNvPicPr>
          <p:nvPr/>
        </p:nvPicPr>
        <p:blipFill>
          <a:blip r:embed="rId2" cstate="print"/>
          <a:srcRect/>
          <a:stretch>
            <a:fillRect/>
          </a:stretch>
        </p:blipFill>
        <p:spPr bwMode="auto">
          <a:xfrm>
            <a:off x="323528" y="2564904"/>
            <a:ext cx="3334593" cy="3960440"/>
          </a:xfrm>
          <a:prstGeom prst="rect">
            <a:avLst/>
          </a:prstGeom>
          <a:noFill/>
        </p:spPr>
      </p:pic>
      <p:sp>
        <p:nvSpPr>
          <p:cNvPr id="8" name="ZoneTexte 7"/>
          <p:cNvSpPr txBox="1"/>
          <p:nvPr/>
        </p:nvSpPr>
        <p:spPr>
          <a:xfrm>
            <a:off x="611560" y="1412776"/>
            <a:ext cx="3384376" cy="461665"/>
          </a:xfrm>
          <a:prstGeom prst="rect">
            <a:avLst/>
          </a:prstGeom>
          <a:noFill/>
        </p:spPr>
        <p:txBody>
          <a:bodyPr wrap="square" rtlCol="0">
            <a:spAutoFit/>
          </a:bodyPr>
          <a:lstStyle/>
          <a:p>
            <a:r>
              <a:rPr lang="fr-FR" sz="2400" dirty="0" err="1">
                <a:solidFill>
                  <a:schemeClr val="accent1">
                    <a:lumMod val="75000"/>
                  </a:schemeClr>
                </a:solidFill>
              </a:rPr>
              <a:t>npm</a:t>
            </a:r>
            <a:r>
              <a:rPr lang="fr-FR" sz="2400" dirty="0">
                <a:solidFill>
                  <a:schemeClr val="accent1">
                    <a:lumMod val="75000"/>
                  </a:schemeClr>
                </a:solidFill>
              </a:rPr>
              <a:t> </a:t>
            </a:r>
            <a:r>
              <a:rPr lang="fr-FR" sz="2400" dirty="0" err="1">
                <a:solidFill>
                  <a:schemeClr val="accent1">
                    <a:lumMod val="75000"/>
                  </a:schemeClr>
                </a:solidFill>
              </a:rPr>
              <a:t>install</a:t>
            </a:r>
            <a:r>
              <a:rPr lang="fr-FR" sz="2400" dirty="0">
                <a:solidFill>
                  <a:schemeClr val="accent1">
                    <a:lumMod val="75000"/>
                  </a:schemeClr>
                </a:solidFill>
              </a:rPr>
              <a:t> </a:t>
            </a:r>
            <a:r>
              <a:rPr lang="fr-FR" sz="2400" b="1" dirty="0">
                <a:solidFill>
                  <a:schemeClr val="accent1">
                    <a:lumMod val="75000"/>
                  </a:schemeClr>
                </a:solidFill>
              </a:rPr>
              <a:t>vue-i18n</a:t>
            </a:r>
          </a:p>
        </p:txBody>
      </p:sp>
      <p:sp>
        <p:nvSpPr>
          <p:cNvPr id="9" name="ZoneTexte 8"/>
          <p:cNvSpPr txBox="1"/>
          <p:nvPr/>
        </p:nvSpPr>
        <p:spPr>
          <a:xfrm>
            <a:off x="4211960" y="2060848"/>
            <a:ext cx="4032448" cy="461665"/>
          </a:xfrm>
          <a:prstGeom prst="rect">
            <a:avLst/>
          </a:prstGeom>
          <a:noFill/>
        </p:spPr>
        <p:txBody>
          <a:bodyPr wrap="square" rtlCol="0">
            <a:spAutoFit/>
          </a:bodyPr>
          <a:lstStyle/>
          <a:p>
            <a:r>
              <a:rPr lang="fr-FR" sz="2400" dirty="0">
                <a:solidFill>
                  <a:schemeClr val="accent1">
                    <a:lumMod val="75000"/>
                  </a:schemeClr>
                </a:solidFill>
              </a:rPr>
              <a:t>main.js</a:t>
            </a:r>
          </a:p>
        </p:txBody>
      </p:sp>
      <p:sp>
        <p:nvSpPr>
          <p:cNvPr id="10" name="ZoneTexte 9"/>
          <p:cNvSpPr txBox="1"/>
          <p:nvPr/>
        </p:nvSpPr>
        <p:spPr>
          <a:xfrm>
            <a:off x="323528" y="2060848"/>
            <a:ext cx="2808312" cy="461665"/>
          </a:xfrm>
          <a:prstGeom prst="rect">
            <a:avLst/>
          </a:prstGeom>
          <a:noFill/>
        </p:spPr>
        <p:txBody>
          <a:bodyPr wrap="square" rtlCol="0">
            <a:spAutoFit/>
          </a:bodyPr>
          <a:lstStyle/>
          <a:p>
            <a:r>
              <a:rPr lang="fr-FR" sz="2400" dirty="0">
                <a:solidFill>
                  <a:schemeClr val="accent1">
                    <a:lumMod val="75000"/>
                  </a:schemeClr>
                </a:solidFill>
              </a:rPr>
              <a:t>translations.js</a:t>
            </a:r>
          </a:p>
        </p:txBody>
      </p:sp>
      <p:pic>
        <p:nvPicPr>
          <p:cNvPr id="1026" name="Picture 2" descr="C:\Users\Richard\Desktop\pres vue,node\images\mainBaseTranslations.png"/>
          <p:cNvPicPr>
            <a:picLocks noChangeAspect="1" noChangeArrowheads="1"/>
          </p:cNvPicPr>
          <p:nvPr/>
        </p:nvPicPr>
        <p:blipFill>
          <a:blip r:embed="rId3" cstate="print"/>
          <a:srcRect/>
          <a:stretch>
            <a:fillRect/>
          </a:stretch>
        </p:blipFill>
        <p:spPr bwMode="auto">
          <a:xfrm>
            <a:off x="4283968" y="2708920"/>
            <a:ext cx="4438650" cy="3695700"/>
          </a:xfrm>
          <a:prstGeom prst="rect">
            <a:avLst/>
          </a:prstGeom>
          <a:noFill/>
        </p:spPr>
      </p:pic>
      <p:sp>
        <p:nvSpPr>
          <p:cNvPr id="11" name="Espace réservé du numéro de diapositive 10"/>
          <p:cNvSpPr>
            <a:spLocks noGrp="1"/>
          </p:cNvSpPr>
          <p:nvPr>
            <p:ph type="sldNum" sz="quarter" idx="12"/>
          </p:nvPr>
        </p:nvSpPr>
        <p:spPr/>
        <p:txBody>
          <a:bodyPr/>
          <a:lstStyle/>
          <a:p>
            <a:fld id="{A9B15D00-0135-4585-829F-5246F41CF191}" type="slidenum">
              <a:rPr lang="fr-FR" smtClean="0"/>
              <a:pPr/>
              <a:t>37</a:t>
            </a:fld>
            <a:endParaRPr lang="fr-F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619672" y="476672"/>
            <a:ext cx="6480720" cy="769441"/>
          </a:xfrm>
          <a:prstGeom prst="rect">
            <a:avLst/>
          </a:prstGeom>
          <a:noFill/>
        </p:spPr>
        <p:txBody>
          <a:bodyPr wrap="square" rtlCol="0">
            <a:spAutoFit/>
          </a:bodyPr>
          <a:lstStyle/>
          <a:p>
            <a:r>
              <a:rPr lang="fr-FR" sz="4400" dirty="0">
                <a:solidFill>
                  <a:schemeClr val="accent4">
                    <a:lumMod val="75000"/>
                  </a:schemeClr>
                </a:solidFill>
              </a:rPr>
              <a:t>Traductions 3/3</a:t>
            </a:r>
            <a:endParaRPr lang="fr-FR" sz="5400" dirty="0">
              <a:solidFill>
                <a:schemeClr val="accent4">
                  <a:lumMod val="75000"/>
                </a:schemeClr>
              </a:solidFill>
            </a:endParaRPr>
          </a:p>
        </p:txBody>
      </p:sp>
      <p:pic>
        <p:nvPicPr>
          <p:cNvPr id="5123" name="Picture 3" descr="C:\Users\Richard\Desktop\pres vue,node\images\translationsScript.png"/>
          <p:cNvPicPr>
            <a:picLocks noChangeAspect="1" noChangeArrowheads="1"/>
          </p:cNvPicPr>
          <p:nvPr/>
        </p:nvPicPr>
        <p:blipFill>
          <a:blip r:embed="rId2" cstate="print"/>
          <a:srcRect/>
          <a:stretch>
            <a:fillRect/>
          </a:stretch>
        </p:blipFill>
        <p:spPr bwMode="auto">
          <a:xfrm>
            <a:off x="1115616" y="2204864"/>
            <a:ext cx="3172142" cy="216024"/>
          </a:xfrm>
          <a:prstGeom prst="rect">
            <a:avLst/>
          </a:prstGeom>
          <a:noFill/>
        </p:spPr>
      </p:pic>
      <p:sp>
        <p:nvSpPr>
          <p:cNvPr id="5" name="ZoneTexte 4"/>
          <p:cNvSpPr txBox="1"/>
          <p:nvPr/>
        </p:nvSpPr>
        <p:spPr>
          <a:xfrm>
            <a:off x="1763688" y="1556792"/>
            <a:ext cx="1872208" cy="523220"/>
          </a:xfrm>
          <a:prstGeom prst="rect">
            <a:avLst/>
          </a:prstGeom>
          <a:noFill/>
        </p:spPr>
        <p:txBody>
          <a:bodyPr wrap="square" rtlCol="0">
            <a:spAutoFit/>
          </a:bodyPr>
          <a:lstStyle/>
          <a:p>
            <a:r>
              <a:rPr lang="fr-FR" sz="2800" dirty="0">
                <a:solidFill>
                  <a:srgbClr val="FF0000"/>
                </a:solidFill>
              </a:rPr>
              <a:t>Template</a:t>
            </a:r>
          </a:p>
        </p:txBody>
      </p:sp>
      <p:sp>
        <p:nvSpPr>
          <p:cNvPr id="7" name="Rectangle 6"/>
          <p:cNvSpPr/>
          <p:nvPr/>
        </p:nvSpPr>
        <p:spPr>
          <a:xfrm>
            <a:off x="1259632" y="3717032"/>
            <a:ext cx="1098378" cy="523220"/>
          </a:xfrm>
          <a:prstGeom prst="rect">
            <a:avLst/>
          </a:prstGeom>
        </p:spPr>
        <p:txBody>
          <a:bodyPr wrap="none">
            <a:spAutoFit/>
          </a:bodyPr>
          <a:lstStyle/>
          <a:p>
            <a:r>
              <a:rPr lang="fr-FR" sz="2800" dirty="0">
                <a:solidFill>
                  <a:srgbClr val="FF0000"/>
                </a:solidFill>
              </a:rPr>
              <a:t>Script</a:t>
            </a:r>
          </a:p>
        </p:txBody>
      </p:sp>
      <p:pic>
        <p:nvPicPr>
          <p:cNvPr id="4098" name="Picture 2" descr="C:\Users\Richard\Desktop\pres vue,node\images\translatedPlaceholder.png"/>
          <p:cNvPicPr>
            <a:picLocks noChangeAspect="1" noChangeArrowheads="1"/>
          </p:cNvPicPr>
          <p:nvPr/>
        </p:nvPicPr>
        <p:blipFill>
          <a:blip r:embed="rId3" cstate="print"/>
          <a:srcRect/>
          <a:stretch>
            <a:fillRect/>
          </a:stretch>
        </p:blipFill>
        <p:spPr bwMode="auto">
          <a:xfrm>
            <a:off x="1115616" y="2780928"/>
            <a:ext cx="4796662" cy="360040"/>
          </a:xfrm>
          <a:prstGeom prst="rect">
            <a:avLst/>
          </a:prstGeom>
          <a:noFill/>
        </p:spPr>
      </p:pic>
      <p:pic>
        <p:nvPicPr>
          <p:cNvPr id="4099" name="Picture 3" descr="C:\Users\Richard\Desktop\pres vue,node\images\scriptTranslation.png"/>
          <p:cNvPicPr>
            <a:picLocks noChangeAspect="1" noChangeArrowheads="1"/>
          </p:cNvPicPr>
          <p:nvPr/>
        </p:nvPicPr>
        <p:blipFill>
          <a:blip r:embed="rId4" cstate="print"/>
          <a:srcRect/>
          <a:stretch>
            <a:fillRect/>
          </a:stretch>
        </p:blipFill>
        <p:spPr bwMode="auto">
          <a:xfrm>
            <a:off x="1187624" y="4437112"/>
            <a:ext cx="2088232" cy="285889"/>
          </a:xfrm>
          <a:prstGeom prst="rect">
            <a:avLst/>
          </a:prstGeom>
          <a:noFill/>
        </p:spPr>
      </p:pic>
      <p:sp>
        <p:nvSpPr>
          <p:cNvPr id="8" name="Espace réservé du numéro de diapositive 7"/>
          <p:cNvSpPr>
            <a:spLocks noGrp="1"/>
          </p:cNvSpPr>
          <p:nvPr>
            <p:ph type="sldNum" sz="quarter" idx="12"/>
          </p:nvPr>
        </p:nvSpPr>
        <p:spPr/>
        <p:txBody>
          <a:bodyPr/>
          <a:lstStyle/>
          <a:p>
            <a:fld id="{A9B15D00-0135-4585-829F-5246F41CF191}" type="slidenum">
              <a:rPr lang="fr-FR" smtClean="0"/>
              <a:pPr/>
              <a:t>38</a:t>
            </a:fld>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ichard\Desktop\pres vue,node\images\vueLogo.png"/>
          <p:cNvPicPr>
            <a:picLocks noChangeAspect="1" noChangeArrowheads="1"/>
          </p:cNvPicPr>
          <p:nvPr/>
        </p:nvPicPr>
        <p:blipFill>
          <a:blip r:embed="rId3" cstate="print"/>
          <a:srcRect/>
          <a:stretch>
            <a:fillRect/>
          </a:stretch>
        </p:blipFill>
        <p:spPr bwMode="auto">
          <a:xfrm>
            <a:off x="3779912" y="980728"/>
            <a:ext cx="1326689" cy="1149648"/>
          </a:xfrm>
          <a:prstGeom prst="rect">
            <a:avLst/>
          </a:prstGeom>
          <a:noFill/>
        </p:spPr>
      </p:pic>
      <p:sp>
        <p:nvSpPr>
          <p:cNvPr id="6" name="Titre 5"/>
          <p:cNvSpPr>
            <a:spLocks noGrp="1"/>
          </p:cNvSpPr>
          <p:nvPr>
            <p:ph type="ctrTitle"/>
          </p:nvPr>
        </p:nvSpPr>
        <p:spPr>
          <a:xfrm>
            <a:off x="611560" y="2996952"/>
            <a:ext cx="7851648" cy="892696"/>
          </a:xfrm>
        </p:spPr>
        <p:txBody>
          <a:bodyPr/>
          <a:lstStyle/>
          <a:p>
            <a:pPr algn="ctr"/>
            <a:r>
              <a:rPr lang="fr-FR" dirty="0"/>
              <a:t>Vue.js c’est quoi ?</a:t>
            </a:r>
          </a:p>
        </p:txBody>
      </p:sp>
      <p:sp>
        <p:nvSpPr>
          <p:cNvPr id="5" name="Espace réservé du numéro de diapositive 4"/>
          <p:cNvSpPr>
            <a:spLocks noGrp="1"/>
          </p:cNvSpPr>
          <p:nvPr>
            <p:ph type="sldNum" sz="quarter" idx="12"/>
          </p:nvPr>
        </p:nvSpPr>
        <p:spPr/>
        <p:txBody>
          <a:bodyPr/>
          <a:lstStyle/>
          <a:p>
            <a:fld id="{A9B15D00-0135-4585-829F-5246F41CF191}" type="slidenum">
              <a:rPr lang="fr-FR" smtClean="0"/>
              <a:pPr/>
              <a:t>4</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ichard\Desktop\pres vue,node\images\vueLogo.png"/>
          <p:cNvPicPr>
            <a:picLocks noChangeAspect="1" noChangeArrowheads="1"/>
          </p:cNvPicPr>
          <p:nvPr/>
        </p:nvPicPr>
        <p:blipFill>
          <a:blip r:embed="rId2" cstate="print"/>
          <a:srcRect/>
          <a:stretch>
            <a:fillRect/>
          </a:stretch>
        </p:blipFill>
        <p:spPr bwMode="auto">
          <a:xfrm>
            <a:off x="3707904" y="2852936"/>
            <a:ext cx="1728192" cy="1497572"/>
          </a:xfrm>
          <a:prstGeom prst="rect">
            <a:avLst/>
          </a:prstGeom>
          <a:noFill/>
        </p:spPr>
      </p:pic>
      <p:sp>
        <p:nvSpPr>
          <p:cNvPr id="6" name="ZoneTexte 5"/>
          <p:cNvSpPr txBox="1"/>
          <p:nvPr/>
        </p:nvSpPr>
        <p:spPr>
          <a:xfrm>
            <a:off x="827584" y="1844824"/>
            <a:ext cx="6480720" cy="954107"/>
          </a:xfrm>
          <a:prstGeom prst="rect">
            <a:avLst/>
          </a:prstGeom>
          <a:noFill/>
        </p:spPr>
        <p:txBody>
          <a:bodyPr wrap="square" rtlCol="0">
            <a:spAutoFit/>
          </a:bodyPr>
          <a:lstStyle/>
          <a:p>
            <a:r>
              <a:rPr lang="fr-FR" sz="2800" dirty="0">
                <a:solidFill>
                  <a:schemeClr val="accent1">
                    <a:lumMod val="75000"/>
                  </a:schemeClr>
                </a:solidFill>
              </a:rPr>
              <a:t>Dédié à la création </a:t>
            </a:r>
          </a:p>
          <a:p>
            <a:r>
              <a:rPr lang="fr-FR" sz="2800" dirty="0">
                <a:solidFill>
                  <a:schemeClr val="accent1">
                    <a:lumMod val="75000"/>
                  </a:schemeClr>
                </a:solidFill>
              </a:rPr>
              <a:t>d’</a:t>
            </a:r>
            <a:r>
              <a:rPr lang="fr-FR" sz="2800" b="1" dirty="0">
                <a:solidFill>
                  <a:schemeClr val="accent1">
                    <a:lumMod val="75000"/>
                  </a:schemeClr>
                </a:solidFill>
              </a:rPr>
              <a:t>interfaces web</a:t>
            </a:r>
          </a:p>
        </p:txBody>
      </p:sp>
      <p:sp>
        <p:nvSpPr>
          <p:cNvPr id="5" name="ZoneTexte 4"/>
          <p:cNvSpPr txBox="1"/>
          <p:nvPr/>
        </p:nvSpPr>
        <p:spPr>
          <a:xfrm>
            <a:off x="5580112" y="1916832"/>
            <a:ext cx="3888432" cy="523220"/>
          </a:xfrm>
          <a:prstGeom prst="rect">
            <a:avLst/>
          </a:prstGeom>
          <a:noFill/>
        </p:spPr>
        <p:txBody>
          <a:bodyPr wrap="square" rtlCol="0">
            <a:spAutoFit/>
          </a:bodyPr>
          <a:lstStyle/>
          <a:p>
            <a:r>
              <a:rPr lang="fr-FR" sz="2800" dirty="0">
                <a:solidFill>
                  <a:schemeClr val="accent4">
                    <a:lumMod val="75000"/>
                  </a:schemeClr>
                </a:solidFill>
              </a:rPr>
              <a:t>Orienté </a:t>
            </a:r>
            <a:r>
              <a:rPr lang="fr-FR" sz="2800" b="1" dirty="0">
                <a:solidFill>
                  <a:schemeClr val="accent4">
                    <a:lumMod val="75000"/>
                  </a:schemeClr>
                </a:solidFill>
              </a:rPr>
              <a:t>composants</a:t>
            </a:r>
          </a:p>
        </p:txBody>
      </p:sp>
      <p:sp>
        <p:nvSpPr>
          <p:cNvPr id="7" name="ZoneTexte 6"/>
          <p:cNvSpPr txBox="1"/>
          <p:nvPr/>
        </p:nvSpPr>
        <p:spPr>
          <a:xfrm>
            <a:off x="611560" y="620688"/>
            <a:ext cx="5976664" cy="646331"/>
          </a:xfrm>
          <a:prstGeom prst="rect">
            <a:avLst/>
          </a:prstGeom>
          <a:noFill/>
        </p:spPr>
        <p:txBody>
          <a:bodyPr wrap="square" rtlCol="0">
            <a:spAutoFit/>
          </a:bodyPr>
          <a:lstStyle/>
          <a:p>
            <a:r>
              <a:rPr lang="fr-FR" sz="3600" dirty="0">
                <a:solidFill>
                  <a:schemeClr val="accent4">
                    <a:lumMod val="75000"/>
                  </a:schemeClr>
                </a:solidFill>
              </a:rPr>
              <a:t>Vue.js en quelques mots…</a:t>
            </a:r>
          </a:p>
        </p:txBody>
      </p:sp>
      <p:sp>
        <p:nvSpPr>
          <p:cNvPr id="8" name="ZoneTexte 7"/>
          <p:cNvSpPr txBox="1"/>
          <p:nvPr/>
        </p:nvSpPr>
        <p:spPr>
          <a:xfrm>
            <a:off x="5652120" y="4869160"/>
            <a:ext cx="3491880" cy="954107"/>
          </a:xfrm>
          <a:prstGeom prst="rect">
            <a:avLst/>
          </a:prstGeom>
          <a:noFill/>
        </p:spPr>
        <p:txBody>
          <a:bodyPr wrap="square" rtlCol="0">
            <a:spAutoFit/>
          </a:bodyPr>
          <a:lstStyle/>
          <a:p>
            <a:r>
              <a:rPr lang="fr-FR" sz="2800" dirty="0">
                <a:solidFill>
                  <a:schemeClr val="accent4">
                    <a:lumMod val="75000"/>
                  </a:schemeClr>
                </a:solidFill>
              </a:rPr>
              <a:t>Très </a:t>
            </a:r>
            <a:r>
              <a:rPr lang="fr-FR" sz="2800" b="1" dirty="0">
                <a:solidFill>
                  <a:schemeClr val="accent4">
                    <a:lumMod val="75000"/>
                  </a:schemeClr>
                </a:solidFill>
              </a:rPr>
              <a:t>facile</a:t>
            </a:r>
          </a:p>
          <a:p>
            <a:r>
              <a:rPr lang="fr-FR" sz="2800" dirty="0">
                <a:solidFill>
                  <a:schemeClr val="accent4">
                    <a:lumMod val="75000"/>
                  </a:schemeClr>
                </a:solidFill>
              </a:rPr>
              <a:t>à utiliser</a:t>
            </a:r>
          </a:p>
        </p:txBody>
      </p:sp>
      <p:sp>
        <p:nvSpPr>
          <p:cNvPr id="11" name="ZoneTexte 10"/>
          <p:cNvSpPr txBox="1"/>
          <p:nvPr/>
        </p:nvSpPr>
        <p:spPr>
          <a:xfrm>
            <a:off x="899592" y="4725144"/>
            <a:ext cx="2664296" cy="954107"/>
          </a:xfrm>
          <a:prstGeom prst="rect">
            <a:avLst/>
          </a:prstGeom>
          <a:noFill/>
        </p:spPr>
        <p:txBody>
          <a:bodyPr wrap="square" rtlCol="0">
            <a:spAutoFit/>
          </a:bodyPr>
          <a:lstStyle/>
          <a:p>
            <a:r>
              <a:rPr lang="fr-FR" sz="2800" dirty="0">
                <a:solidFill>
                  <a:schemeClr val="accent1">
                    <a:lumMod val="75000"/>
                  </a:schemeClr>
                </a:solidFill>
              </a:rPr>
              <a:t>Focus sur la couche </a:t>
            </a:r>
            <a:r>
              <a:rPr lang="fr-FR" sz="2800" b="1" dirty="0" err="1">
                <a:solidFill>
                  <a:schemeClr val="accent1">
                    <a:lumMod val="75000"/>
                  </a:schemeClr>
                </a:solidFill>
              </a:rPr>
              <a:t>View</a:t>
            </a:r>
            <a:endParaRPr lang="fr-FR" sz="2800" b="1" dirty="0">
              <a:solidFill>
                <a:schemeClr val="accent1">
                  <a:lumMod val="75000"/>
                </a:schemeClr>
              </a:solidFill>
            </a:endParaRPr>
          </a:p>
        </p:txBody>
      </p:sp>
      <p:sp>
        <p:nvSpPr>
          <p:cNvPr id="9" name="Rectangle 8"/>
          <p:cNvSpPr/>
          <p:nvPr/>
        </p:nvSpPr>
        <p:spPr>
          <a:xfrm>
            <a:off x="323528" y="3212976"/>
            <a:ext cx="3168352" cy="954107"/>
          </a:xfrm>
          <a:prstGeom prst="rect">
            <a:avLst/>
          </a:prstGeom>
        </p:spPr>
        <p:txBody>
          <a:bodyPr wrap="square">
            <a:spAutoFit/>
          </a:bodyPr>
          <a:lstStyle/>
          <a:p>
            <a:r>
              <a:rPr lang="fr-FR" sz="2800" dirty="0">
                <a:solidFill>
                  <a:schemeClr val="accent4">
                    <a:lumMod val="75000"/>
                  </a:schemeClr>
                </a:solidFill>
              </a:rPr>
              <a:t>1</a:t>
            </a:r>
            <a:r>
              <a:rPr lang="fr-FR" sz="2800" baseline="30000" dirty="0">
                <a:solidFill>
                  <a:schemeClr val="accent4">
                    <a:lumMod val="75000"/>
                  </a:schemeClr>
                </a:solidFill>
              </a:rPr>
              <a:t>ère</a:t>
            </a:r>
            <a:r>
              <a:rPr lang="fr-FR" sz="2800" dirty="0">
                <a:solidFill>
                  <a:schemeClr val="accent4">
                    <a:lumMod val="75000"/>
                  </a:schemeClr>
                </a:solidFill>
              </a:rPr>
              <a:t> version : </a:t>
            </a:r>
          </a:p>
          <a:p>
            <a:r>
              <a:rPr lang="fr-FR" sz="2800" dirty="0">
                <a:solidFill>
                  <a:schemeClr val="accent4">
                    <a:lumMod val="75000"/>
                  </a:schemeClr>
                </a:solidFill>
              </a:rPr>
              <a:t>2014 par </a:t>
            </a:r>
            <a:r>
              <a:rPr lang="fr-FR" sz="2800" b="1" dirty="0" err="1">
                <a:solidFill>
                  <a:schemeClr val="accent4">
                    <a:lumMod val="75000"/>
                  </a:schemeClr>
                </a:solidFill>
              </a:rPr>
              <a:t>Evan</a:t>
            </a:r>
            <a:r>
              <a:rPr lang="fr-FR" sz="2800" b="1" dirty="0">
                <a:solidFill>
                  <a:schemeClr val="accent4">
                    <a:lumMod val="75000"/>
                  </a:schemeClr>
                </a:solidFill>
              </a:rPr>
              <a:t> You</a:t>
            </a:r>
          </a:p>
        </p:txBody>
      </p:sp>
      <p:sp>
        <p:nvSpPr>
          <p:cNvPr id="10" name="ZoneTexte 9"/>
          <p:cNvSpPr txBox="1"/>
          <p:nvPr/>
        </p:nvSpPr>
        <p:spPr>
          <a:xfrm>
            <a:off x="5868144" y="3140968"/>
            <a:ext cx="2808312" cy="954107"/>
          </a:xfrm>
          <a:prstGeom prst="rect">
            <a:avLst/>
          </a:prstGeom>
          <a:noFill/>
        </p:spPr>
        <p:txBody>
          <a:bodyPr wrap="square" rtlCol="0">
            <a:spAutoFit/>
          </a:bodyPr>
          <a:lstStyle/>
          <a:p>
            <a:r>
              <a:rPr lang="fr-FR" sz="2800" dirty="0">
                <a:solidFill>
                  <a:schemeClr val="accent1">
                    <a:lumMod val="75000"/>
                  </a:schemeClr>
                </a:solidFill>
              </a:rPr>
              <a:t>Bonnes</a:t>
            </a:r>
            <a:r>
              <a:rPr lang="fr-FR" sz="2800" b="1" dirty="0">
                <a:solidFill>
                  <a:schemeClr val="accent1">
                    <a:lumMod val="75000"/>
                  </a:schemeClr>
                </a:solidFill>
              </a:rPr>
              <a:t> performances</a:t>
            </a:r>
          </a:p>
        </p:txBody>
      </p:sp>
      <p:sp>
        <p:nvSpPr>
          <p:cNvPr id="12" name="Espace réservé du numéro de diapositive 11"/>
          <p:cNvSpPr>
            <a:spLocks noGrp="1"/>
          </p:cNvSpPr>
          <p:nvPr>
            <p:ph type="sldNum" sz="quarter" idx="12"/>
          </p:nvPr>
        </p:nvSpPr>
        <p:spPr/>
        <p:txBody>
          <a:bodyPr/>
          <a:lstStyle/>
          <a:p>
            <a:fld id="{A9B15D00-0135-4585-829F-5246F41CF191}" type="slidenum">
              <a:rPr lang="fr-FR" smtClean="0"/>
              <a:pPr/>
              <a:t>5</a:t>
            </a:fld>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ichard\Desktop\pres vue,node\images\vueLogo.png"/>
          <p:cNvPicPr>
            <a:picLocks noChangeAspect="1" noChangeArrowheads="1"/>
          </p:cNvPicPr>
          <p:nvPr/>
        </p:nvPicPr>
        <p:blipFill>
          <a:blip r:embed="rId2" cstate="print"/>
          <a:srcRect/>
          <a:stretch>
            <a:fillRect/>
          </a:stretch>
        </p:blipFill>
        <p:spPr bwMode="auto">
          <a:xfrm>
            <a:off x="3779912" y="980728"/>
            <a:ext cx="1326689" cy="1149648"/>
          </a:xfrm>
          <a:prstGeom prst="rect">
            <a:avLst/>
          </a:prstGeom>
          <a:noFill/>
        </p:spPr>
      </p:pic>
      <p:sp>
        <p:nvSpPr>
          <p:cNvPr id="6" name="Titre 5"/>
          <p:cNvSpPr>
            <a:spLocks noGrp="1"/>
          </p:cNvSpPr>
          <p:nvPr>
            <p:ph type="ctrTitle"/>
          </p:nvPr>
        </p:nvSpPr>
        <p:spPr>
          <a:xfrm>
            <a:off x="611560" y="2996952"/>
            <a:ext cx="7851648" cy="892696"/>
          </a:xfrm>
        </p:spPr>
        <p:txBody>
          <a:bodyPr/>
          <a:lstStyle/>
          <a:p>
            <a:pPr algn="ctr"/>
            <a:r>
              <a:rPr lang="fr-FR" dirty="0"/>
              <a:t>Création d’application</a:t>
            </a:r>
          </a:p>
        </p:txBody>
      </p:sp>
      <p:sp>
        <p:nvSpPr>
          <p:cNvPr id="5" name="Espace réservé du numéro de diapositive 4"/>
          <p:cNvSpPr>
            <a:spLocks noGrp="1"/>
          </p:cNvSpPr>
          <p:nvPr>
            <p:ph type="sldNum" sz="quarter" idx="12"/>
          </p:nvPr>
        </p:nvSpPr>
        <p:spPr/>
        <p:txBody>
          <a:bodyPr/>
          <a:lstStyle/>
          <a:p>
            <a:fld id="{A9B15D00-0135-4585-829F-5246F41CF191}" type="slidenum">
              <a:rPr lang="fr-FR" smtClean="0"/>
              <a:pPr/>
              <a:t>6</a:t>
            </a:fld>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195736" y="548680"/>
            <a:ext cx="6480720" cy="769441"/>
          </a:xfrm>
          <a:prstGeom prst="rect">
            <a:avLst/>
          </a:prstGeom>
          <a:noFill/>
        </p:spPr>
        <p:txBody>
          <a:bodyPr wrap="square" rtlCol="0">
            <a:spAutoFit/>
          </a:bodyPr>
          <a:lstStyle/>
          <a:p>
            <a:r>
              <a:rPr lang="fr-FR" sz="4400" dirty="0">
                <a:solidFill>
                  <a:schemeClr val="accent4">
                    <a:lumMod val="75000"/>
                  </a:schemeClr>
                </a:solidFill>
              </a:rPr>
              <a:t>Créer application</a:t>
            </a:r>
            <a:endParaRPr lang="fr-FR" sz="5400" dirty="0">
              <a:solidFill>
                <a:schemeClr val="accent4">
                  <a:lumMod val="75000"/>
                </a:schemeClr>
              </a:solidFill>
            </a:endParaRPr>
          </a:p>
        </p:txBody>
      </p:sp>
      <p:sp>
        <p:nvSpPr>
          <p:cNvPr id="4" name="ZoneTexte 3"/>
          <p:cNvSpPr txBox="1"/>
          <p:nvPr/>
        </p:nvSpPr>
        <p:spPr>
          <a:xfrm>
            <a:off x="2555776" y="1772816"/>
            <a:ext cx="3816424" cy="4893647"/>
          </a:xfrm>
          <a:prstGeom prst="rect">
            <a:avLst/>
          </a:prstGeom>
          <a:noFill/>
        </p:spPr>
        <p:txBody>
          <a:bodyPr wrap="square" rtlCol="0">
            <a:spAutoFit/>
          </a:bodyPr>
          <a:lstStyle/>
          <a:p>
            <a:r>
              <a:rPr lang="fr-FR" sz="2400" b="1" dirty="0">
                <a:solidFill>
                  <a:schemeClr val="accent1">
                    <a:lumMod val="75000"/>
                  </a:schemeClr>
                </a:solidFill>
              </a:rPr>
              <a:t>#</a:t>
            </a:r>
            <a:r>
              <a:rPr lang="fr-FR" sz="2400" dirty="0">
                <a:solidFill>
                  <a:schemeClr val="accent1">
                    <a:lumMod val="75000"/>
                  </a:schemeClr>
                </a:solidFill>
              </a:rPr>
              <a:t> </a:t>
            </a:r>
            <a:r>
              <a:rPr lang="fr-FR" sz="2400" b="1" dirty="0">
                <a:solidFill>
                  <a:schemeClr val="accent1">
                    <a:lumMod val="75000"/>
                  </a:schemeClr>
                </a:solidFill>
              </a:rPr>
              <a:t>installer vue.js</a:t>
            </a:r>
          </a:p>
          <a:p>
            <a:r>
              <a:rPr lang="fr-FR" sz="2400" dirty="0" err="1">
                <a:solidFill>
                  <a:schemeClr val="accent1">
                    <a:lumMod val="75000"/>
                  </a:schemeClr>
                </a:solidFill>
              </a:rPr>
              <a:t>npm</a:t>
            </a:r>
            <a:r>
              <a:rPr lang="fr-FR" sz="2400" dirty="0">
                <a:solidFill>
                  <a:schemeClr val="accent1">
                    <a:lumMod val="75000"/>
                  </a:schemeClr>
                </a:solidFill>
              </a:rPr>
              <a:t> </a:t>
            </a:r>
            <a:r>
              <a:rPr lang="fr-FR" sz="2400" dirty="0" err="1">
                <a:solidFill>
                  <a:schemeClr val="accent1">
                    <a:lumMod val="75000"/>
                  </a:schemeClr>
                </a:solidFill>
              </a:rPr>
              <a:t>install</a:t>
            </a:r>
            <a:r>
              <a:rPr lang="fr-FR" sz="2400" dirty="0">
                <a:solidFill>
                  <a:schemeClr val="accent1">
                    <a:lumMod val="75000"/>
                  </a:schemeClr>
                </a:solidFill>
              </a:rPr>
              <a:t> vue</a:t>
            </a:r>
          </a:p>
          <a:p>
            <a:endParaRPr lang="fr-FR" sz="2400" dirty="0">
              <a:solidFill>
                <a:schemeClr val="accent1">
                  <a:lumMod val="75000"/>
                </a:schemeClr>
              </a:solidFill>
            </a:endParaRPr>
          </a:p>
          <a:p>
            <a:endParaRPr lang="fr-FR" sz="2400" dirty="0">
              <a:solidFill>
                <a:schemeClr val="accent1">
                  <a:lumMod val="75000"/>
                </a:schemeClr>
              </a:solidFill>
            </a:endParaRPr>
          </a:p>
          <a:p>
            <a:r>
              <a:rPr lang="fr-FR" sz="2400" b="1" dirty="0">
                <a:solidFill>
                  <a:schemeClr val="accent1">
                    <a:lumMod val="75000"/>
                  </a:schemeClr>
                </a:solidFill>
              </a:rPr>
              <a:t>#</a:t>
            </a:r>
            <a:r>
              <a:rPr lang="fr-FR" sz="2400" dirty="0">
                <a:solidFill>
                  <a:schemeClr val="accent1">
                    <a:lumMod val="75000"/>
                  </a:schemeClr>
                </a:solidFill>
              </a:rPr>
              <a:t> </a:t>
            </a:r>
            <a:r>
              <a:rPr lang="fr-FR" sz="2400" b="1" dirty="0">
                <a:solidFill>
                  <a:schemeClr val="accent1">
                    <a:lumMod val="75000"/>
                  </a:schemeClr>
                </a:solidFill>
              </a:rPr>
              <a:t>créer un projet</a:t>
            </a:r>
          </a:p>
          <a:p>
            <a:r>
              <a:rPr lang="fr-FR" sz="2400" dirty="0">
                <a:solidFill>
                  <a:schemeClr val="accent1">
                    <a:lumMod val="75000"/>
                  </a:schemeClr>
                </a:solidFill>
              </a:rPr>
              <a:t>vue </a:t>
            </a:r>
            <a:r>
              <a:rPr lang="fr-FR" sz="2400" dirty="0" err="1">
                <a:solidFill>
                  <a:schemeClr val="accent1">
                    <a:lumMod val="75000"/>
                  </a:schemeClr>
                </a:solidFill>
              </a:rPr>
              <a:t>create</a:t>
            </a:r>
            <a:r>
              <a:rPr lang="fr-FR" sz="2400" dirty="0">
                <a:solidFill>
                  <a:schemeClr val="accent1">
                    <a:lumMod val="75000"/>
                  </a:schemeClr>
                </a:solidFill>
              </a:rPr>
              <a:t> hello-world</a:t>
            </a:r>
          </a:p>
          <a:p>
            <a:endParaRPr lang="fr-FR" sz="2400" dirty="0">
              <a:solidFill>
                <a:schemeClr val="accent1">
                  <a:lumMod val="75000"/>
                </a:schemeClr>
              </a:solidFill>
            </a:endParaRPr>
          </a:p>
          <a:p>
            <a:endParaRPr lang="fr-FR" sz="2400" dirty="0">
              <a:solidFill>
                <a:schemeClr val="accent1">
                  <a:lumMod val="75000"/>
                </a:schemeClr>
              </a:solidFill>
            </a:endParaRPr>
          </a:p>
          <a:p>
            <a:r>
              <a:rPr lang="fr-FR" sz="2400" b="1" dirty="0">
                <a:solidFill>
                  <a:schemeClr val="accent1">
                    <a:lumMod val="75000"/>
                  </a:schemeClr>
                </a:solidFill>
              </a:rPr>
              <a:t>#</a:t>
            </a:r>
            <a:r>
              <a:rPr lang="fr-FR" sz="2400" dirty="0">
                <a:solidFill>
                  <a:schemeClr val="accent1">
                    <a:lumMod val="75000"/>
                  </a:schemeClr>
                </a:solidFill>
              </a:rPr>
              <a:t> </a:t>
            </a:r>
            <a:r>
              <a:rPr lang="fr-FR" sz="2400" b="1" dirty="0">
                <a:solidFill>
                  <a:schemeClr val="accent1">
                    <a:lumMod val="75000"/>
                  </a:schemeClr>
                </a:solidFill>
              </a:rPr>
              <a:t>lancer le projet</a:t>
            </a:r>
          </a:p>
          <a:p>
            <a:r>
              <a:rPr lang="fr-FR" sz="2400" dirty="0">
                <a:solidFill>
                  <a:schemeClr val="accent1">
                    <a:lumMod val="75000"/>
                  </a:schemeClr>
                </a:solidFill>
              </a:rPr>
              <a:t>cd hello-world</a:t>
            </a:r>
          </a:p>
          <a:p>
            <a:r>
              <a:rPr lang="fr-FR" sz="2400" dirty="0" err="1">
                <a:solidFill>
                  <a:schemeClr val="accent1">
                    <a:lumMod val="75000"/>
                  </a:schemeClr>
                </a:solidFill>
              </a:rPr>
              <a:t>npm</a:t>
            </a:r>
            <a:r>
              <a:rPr lang="fr-FR" sz="2400" dirty="0">
                <a:solidFill>
                  <a:schemeClr val="accent1">
                    <a:lumMod val="75000"/>
                  </a:schemeClr>
                </a:solidFill>
              </a:rPr>
              <a:t> </a:t>
            </a:r>
            <a:r>
              <a:rPr lang="fr-FR" sz="2400" dirty="0" err="1">
                <a:solidFill>
                  <a:schemeClr val="accent1">
                    <a:lumMod val="75000"/>
                  </a:schemeClr>
                </a:solidFill>
              </a:rPr>
              <a:t>run</a:t>
            </a:r>
            <a:r>
              <a:rPr lang="fr-FR" sz="2400" dirty="0">
                <a:solidFill>
                  <a:schemeClr val="accent1">
                    <a:lumMod val="75000"/>
                  </a:schemeClr>
                </a:solidFill>
              </a:rPr>
              <a:t> serve</a:t>
            </a:r>
          </a:p>
          <a:p>
            <a:endParaRPr lang="fr-FR" sz="2400" dirty="0">
              <a:solidFill>
                <a:schemeClr val="accent1">
                  <a:lumMod val="75000"/>
                </a:schemeClr>
              </a:solidFill>
            </a:endParaRPr>
          </a:p>
          <a:p>
            <a:r>
              <a:rPr lang="fr-FR" sz="2400" dirty="0">
                <a:solidFill>
                  <a:schemeClr val="accent1">
                    <a:lumMod val="75000"/>
                  </a:schemeClr>
                </a:solidFill>
              </a:rPr>
              <a:t>-&gt; </a:t>
            </a:r>
            <a:r>
              <a:rPr lang="fr-FR" sz="2400" dirty="0" err="1">
                <a:solidFill>
                  <a:schemeClr val="accent1">
                    <a:lumMod val="75000"/>
                  </a:schemeClr>
                </a:solidFill>
              </a:rPr>
              <a:t>localhost</a:t>
            </a:r>
            <a:r>
              <a:rPr lang="fr-FR" sz="2400" dirty="0">
                <a:solidFill>
                  <a:schemeClr val="accent1">
                    <a:lumMod val="75000"/>
                  </a:schemeClr>
                </a:solidFill>
              </a:rPr>
              <a:t>:8080</a:t>
            </a:r>
          </a:p>
        </p:txBody>
      </p:sp>
      <p:sp>
        <p:nvSpPr>
          <p:cNvPr id="5" name="Espace réservé du numéro de diapositive 4"/>
          <p:cNvSpPr>
            <a:spLocks noGrp="1"/>
          </p:cNvSpPr>
          <p:nvPr>
            <p:ph type="sldNum" sz="quarter" idx="12"/>
          </p:nvPr>
        </p:nvSpPr>
        <p:spPr/>
        <p:txBody>
          <a:bodyPr/>
          <a:lstStyle/>
          <a:p>
            <a:fld id="{A9B15D00-0135-4585-829F-5246F41CF191}" type="slidenum">
              <a:rPr lang="fr-FR" smtClean="0"/>
              <a:pPr/>
              <a:t>7</a:t>
            </a:fld>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descr="C:\Users\Richard\Desktop\pres vue,node\images\structure.png"/>
          <p:cNvPicPr>
            <a:picLocks noChangeAspect="1" noChangeArrowheads="1"/>
          </p:cNvPicPr>
          <p:nvPr/>
        </p:nvPicPr>
        <p:blipFill>
          <a:blip r:embed="rId3" cstate="print"/>
          <a:srcRect/>
          <a:stretch>
            <a:fillRect/>
          </a:stretch>
        </p:blipFill>
        <p:spPr bwMode="auto">
          <a:xfrm>
            <a:off x="251520" y="1556792"/>
            <a:ext cx="1888584" cy="5047828"/>
          </a:xfrm>
          <a:prstGeom prst="rect">
            <a:avLst/>
          </a:prstGeom>
          <a:noFill/>
        </p:spPr>
      </p:pic>
      <p:sp>
        <p:nvSpPr>
          <p:cNvPr id="6" name="ZoneTexte 5"/>
          <p:cNvSpPr txBox="1"/>
          <p:nvPr/>
        </p:nvSpPr>
        <p:spPr>
          <a:xfrm>
            <a:off x="395536" y="692696"/>
            <a:ext cx="8928992" cy="769441"/>
          </a:xfrm>
          <a:prstGeom prst="rect">
            <a:avLst/>
          </a:prstGeom>
          <a:noFill/>
        </p:spPr>
        <p:txBody>
          <a:bodyPr wrap="square" rtlCol="0">
            <a:spAutoFit/>
          </a:bodyPr>
          <a:lstStyle/>
          <a:p>
            <a:pPr marL="514350" indent="-514350"/>
            <a:r>
              <a:rPr lang="fr-FR" sz="4400" dirty="0">
                <a:solidFill>
                  <a:schemeClr val="accent4">
                    <a:lumMod val="75000"/>
                  </a:schemeClr>
                </a:solidFill>
              </a:rPr>
              <a:t>Structure d’une application Vue</a:t>
            </a:r>
          </a:p>
        </p:txBody>
      </p:sp>
      <p:sp>
        <p:nvSpPr>
          <p:cNvPr id="13" name="ZoneTexte 12"/>
          <p:cNvSpPr txBox="1"/>
          <p:nvPr/>
        </p:nvSpPr>
        <p:spPr>
          <a:xfrm>
            <a:off x="2915816" y="2924944"/>
            <a:ext cx="5832648" cy="923330"/>
          </a:xfrm>
          <a:prstGeom prst="rect">
            <a:avLst/>
          </a:prstGeom>
          <a:noFill/>
        </p:spPr>
        <p:txBody>
          <a:bodyPr wrap="square" rtlCol="0">
            <a:spAutoFit/>
          </a:bodyPr>
          <a:lstStyle/>
          <a:p>
            <a:r>
              <a:rPr lang="fr-FR" b="1" dirty="0" err="1">
                <a:solidFill>
                  <a:schemeClr val="accent1">
                    <a:lumMod val="75000"/>
                  </a:schemeClr>
                </a:solidFill>
              </a:rPr>
              <a:t>src</a:t>
            </a:r>
            <a:r>
              <a:rPr lang="fr-FR" dirty="0">
                <a:solidFill>
                  <a:schemeClr val="accent1">
                    <a:lumMod val="75000"/>
                  </a:schemeClr>
                </a:solidFill>
              </a:rPr>
              <a:t> : le code Vue -&gt;</a:t>
            </a:r>
          </a:p>
          <a:p>
            <a:r>
              <a:rPr lang="fr-FR" b="1" dirty="0">
                <a:solidFill>
                  <a:schemeClr val="accent1">
                    <a:lumMod val="75000"/>
                  </a:schemeClr>
                </a:solidFill>
              </a:rPr>
              <a:t>         - </a:t>
            </a:r>
            <a:r>
              <a:rPr lang="fr-FR" b="1" dirty="0" err="1">
                <a:solidFill>
                  <a:schemeClr val="accent1">
                    <a:lumMod val="75000"/>
                  </a:schemeClr>
                </a:solidFill>
              </a:rPr>
              <a:t>assets</a:t>
            </a:r>
            <a:r>
              <a:rPr lang="fr-FR" dirty="0">
                <a:solidFill>
                  <a:schemeClr val="accent1">
                    <a:lumMod val="75000"/>
                  </a:schemeClr>
                </a:solidFill>
              </a:rPr>
              <a:t> : images et autres fichiers externes</a:t>
            </a:r>
          </a:p>
          <a:p>
            <a:r>
              <a:rPr lang="fr-FR" b="1" dirty="0">
                <a:solidFill>
                  <a:schemeClr val="accent1">
                    <a:lumMod val="75000"/>
                  </a:schemeClr>
                </a:solidFill>
              </a:rPr>
              <a:t>         - components</a:t>
            </a:r>
            <a:r>
              <a:rPr lang="fr-FR" dirty="0">
                <a:solidFill>
                  <a:schemeClr val="accent1">
                    <a:lumMod val="75000"/>
                  </a:schemeClr>
                </a:solidFill>
              </a:rPr>
              <a:t> : composants Vue</a:t>
            </a:r>
          </a:p>
        </p:txBody>
      </p:sp>
      <p:sp>
        <p:nvSpPr>
          <p:cNvPr id="8" name="Rectangle 7"/>
          <p:cNvSpPr/>
          <p:nvPr/>
        </p:nvSpPr>
        <p:spPr>
          <a:xfrm>
            <a:off x="323528" y="2348880"/>
            <a:ext cx="1512168" cy="28803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gauche 8"/>
          <p:cNvSpPr/>
          <p:nvPr/>
        </p:nvSpPr>
        <p:spPr>
          <a:xfrm>
            <a:off x="1475656" y="1772816"/>
            <a:ext cx="1296144"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2915816" y="1628800"/>
            <a:ext cx="4320480" cy="369332"/>
          </a:xfrm>
          <a:prstGeom prst="rect">
            <a:avLst/>
          </a:prstGeom>
          <a:noFill/>
        </p:spPr>
        <p:txBody>
          <a:bodyPr wrap="square" rtlCol="0">
            <a:spAutoFit/>
          </a:bodyPr>
          <a:lstStyle/>
          <a:p>
            <a:r>
              <a:rPr lang="fr-FR" b="1" dirty="0" err="1">
                <a:solidFill>
                  <a:schemeClr val="accent1">
                    <a:lumMod val="75000"/>
                  </a:schemeClr>
                </a:solidFill>
              </a:rPr>
              <a:t>node_modules</a:t>
            </a:r>
            <a:r>
              <a:rPr lang="fr-FR" dirty="0">
                <a:solidFill>
                  <a:schemeClr val="accent1">
                    <a:lumMod val="75000"/>
                  </a:schemeClr>
                </a:solidFill>
              </a:rPr>
              <a:t> : librairies externes</a:t>
            </a:r>
            <a:endParaRPr lang="fr-FR" b="1" dirty="0">
              <a:solidFill>
                <a:schemeClr val="accent1">
                  <a:lumMod val="75000"/>
                </a:schemeClr>
              </a:solidFill>
            </a:endParaRPr>
          </a:p>
        </p:txBody>
      </p:sp>
      <p:sp>
        <p:nvSpPr>
          <p:cNvPr id="14" name="Rectangle 13"/>
          <p:cNvSpPr/>
          <p:nvPr/>
        </p:nvSpPr>
        <p:spPr>
          <a:xfrm>
            <a:off x="2915816" y="2060848"/>
            <a:ext cx="5637825" cy="369332"/>
          </a:xfrm>
          <a:prstGeom prst="rect">
            <a:avLst/>
          </a:prstGeom>
        </p:spPr>
        <p:txBody>
          <a:bodyPr wrap="none">
            <a:spAutoFit/>
          </a:bodyPr>
          <a:lstStyle/>
          <a:p>
            <a:r>
              <a:rPr lang="fr-FR" b="1" dirty="0">
                <a:solidFill>
                  <a:schemeClr val="accent1">
                    <a:lumMod val="75000"/>
                  </a:schemeClr>
                </a:solidFill>
              </a:rPr>
              <a:t>index.html</a:t>
            </a:r>
            <a:r>
              <a:rPr lang="fr-FR" dirty="0">
                <a:solidFill>
                  <a:schemeClr val="accent1">
                    <a:lumMod val="75000"/>
                  </a:schemeClr>
                </a:solidFill>
              </a:rPr>
              <a:t> : page principale et unique de l’application</a:t>
            </a:r>
          </a:p>
        </p:txBody>
      </p:sp>
      <p:sp>
        <p:nvSpPr>
          <p:cNvPr id="16" name="Flèche gauche 15"/>
          <p:cNvSpPr/>
          <p:nvPr/>
        </p:nvSpPr>
        <p:spPr>
          <a:xfrm>
            <a:off x="1907704" y="3212976"/>
            <a:ext cx="864096"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gauche 16"/>
          <p:cNvSpPr/>
          <p:nvPr/>
        </p:nvSpPr>
        <p:spPr>
          <a:xfrm>
            <a:off x="1115616" y="4365104"/>
            <a:ext cx="1872208"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3059832" y="4149080"/>
            <a:ext cx="5256584" cy="646331"/>
          </a:xfrm>
          <a:prstGeom prst="rect">
            <a:avLst/>
          </a:prstGeom>
        </p:spPr>
        <p:txBody>
          <a:bodyPr wrap="square">
            <a:spAutoFit/>
          </a:bodyPr>
          <a:lstStyle/>
          <a:p>
            <a:r>
              <a:rPr lang="fr-FR" b="1" dirty="0">
                <a:solidFill>
                  <a:schemeClr val="accent1">
                    <a:lumMod val="75000"/>
                  </a:schemeClr>
                </a:solidFill>
              </a:rPr>
              <a:t>App.vue : </a:t>
            </a:r>
            <a:r>
              <a:rPr lang="fr-FR" dirty="0">
                <a:solidFill>
                  <a:schemeClr val="accent1">
                    <a:lumMod val="75000"/>
                  </a:schemeClr>
                </a:solidFill>
              </a:rPr>
              <a:t>composant principal</a:t>
            </a:r>
          </a:p>
          <a:p>
            <a:r>
              <a:rPr lang="fr-FR" b="1" dirty="0">
                <a:solidFill>
                  <a:schemeClr val="accent1">
                    <a:lumMod val="75000"/>
                  </a:schemeClr>
                </a:solidFill>
              </a:rPr>
              <a:t>Main.js</a:t>
            </a:r>
            <a:r>
              <a:rPr lang="fr-FR" dirty="0">
                <a:solidFill>
                  <a:schemeClr val="accent1">
                    <a:lumMod val="75000"/>
                  </a:schemeClr>
                </a:solidFill>
              </a:rPr>
              <a:t> : point d’entrée de l’application</a:t>
            </a:r>
          </a:p>
        </p:txBody>
      </p:sp>
      <p:sp>
        <p:nvSpPr>
          <p:cNvPr id="15" name="Espace réservé du numéro de diapositive 14"/>
          <p:cNvSpPr>
            <a:spLocks noGrp="1"/>
          </p:cNvSpPr>
          <p:nvPr>
            <p:ph type="sldNum" sz="quarter" idx="12"/>
          </p:nvPr>
        </p:nvSpPr>
        <p:spPr/>
        <p:txBody>
          <a:bodyPr/>
          <a:lstStyle/>
          <a:p>
            <a:fld id="{A9B15D00-0135-4585-829F-5246F41CF191}" type="slidenum">
              <a:rPr lang="fr-FR" smtClean="0"/>
              <a:pPr/>
              <a:t>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1" animBg="1"/>
      <p:bldP spid="16" grpId="0" animBg="1"/>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ichard\Desktop\pres vue,node\images\vueLogo.png"/>
          <p:cNvPicPr>
            <a:picLocks noChangeAspect="1" noChangeArrowheads="1"/>
          </p:cNvPicPr>
          <p:nvPr/>
        </p:nvPicPr>
        <p:blipFill>
          <a:blip r:embed="rId2" cstate="print"/>
          <a:srcRect/>
          <a:stretch>
            <a:fillRect/>
          </a:stretch>
        </p:blipFill>
        <p:spPr bwMode="auto">
          <a:xfrm>
            <a:off x="3779912" y="980728"/>
            <a:ext cx="1326689" cy="1149648"/>
          </a:xfrm>
          <a:prstGeom prst="rect">
            <a:avLst/>
          </a:prstGeom>
          <a:noFill/>
        </p:spPr>
      </p:pic>
      <p:sp>
        <p:nvSpPr>
          <p:cNvPr id="6" name="Titre 5"/>
          <p:cNvSpPr>
            <a:spLocks noGrp="1"/>
          </p:cNvSpPr>
          <p:nvPr>
            <p:ph type="ctrTitle"/>
          </p:nvPr>
        </p:nvSpPr>
        <p:spPr>
          <a:xfrm>
            <a:off x="611560" y="2276872"/>
            <a:ext cx="7851648" cy="3672408"/>
          </a:xfrm>
        </p:spPr>
        <p:txBody>
          <a:bodyPr>
            <a:normAutofit fontScale="90000"/>
          </a:bodyPr>
          <a:lstStyle/>
          <a:p>
            <a:pPr algn="ctr"/>
            <a:r>
              <a:rPr lang="fr-FR" dirty="0"/>
              <a:t>Fonctionnement</a:t>
            </a:r>
            <a:br>
              <a:rPr lang="fr-FR" dirty="0"/>
            </a:br>
            <a:br>
              <a:rPr lang="fr-FR" dirty="0"/>
            </a:br>
            <a:r>
              <a:rPr lang="fr-FR" dirty="0"/>
              <a:t>1/ Composant</a:t>
            </a:r>
            <a:br>
              <a:rPr lang="fr-FR" dirty="0"/>
            </a:br>
            <a:br>
              <a:rPr lang="fr-FR" dirty="0"/>
            </a:br>
            <a:endParaRPr lang="fr-FR" dirty="0"/>
          </a:p>
        </p:txBody>
      </p:sp>
      <p:sp>
        <p:nvSpPr>
          <p:cNvPr id="5" name="Espace réservé du numéro de diapositive 4"/>
          <p:cNvSpPr>
            <a:spLocks noGrp="1"/>
          </p:cNvSpPr>
          <p:nvPr>
            <p:ph type="sldNum" sz="quarter" idx="12"/>
          </p:nvPr>
        </p:nvSpPr>
        <p:spPr/>
        <p:txBody>
          <a:bodyPr/>
          <a:lstStyle/>
          <a:p>
            <a:fld id="{A9B15D00-0135-4585-829F-5246F41CF191}" type="slidenum">
              <a:rPr lang="fr-FR" smtClean="0"/>
              <a:pPr/>
              <a:t>9</a:t>
            </a:fld>
            <a:endParaRPr lang="fr-F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5112</TotalTime>
  <Words>562</Words>
  <Application>Microsoft Office PowerPoint</Application>
  <PresentationFormat>Affichage à l'écran (4:3)</PresentationFormat>
  <Paragraphs>182</Paragraphs>
  <Slides>38</Slides>
  <Notes>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38</vt:i4>
      </vt:variant>
    </vt:vector>
  </HeadingPairs>
  <TitlesOfParts>
    <vt:vector size="42" baseType="lpstr">
      <vt:lpstr>Calibri</vt:lpstr>
      <vt:lpstr>Constantia</vt:lpstr>
      <vt:lpstr>Wingdings 2</vt:lpstr>
      <vt:lpstr>Débit</vt:lpstr>
      <vt:lpstr>Vue.js</vt:lpstr>
      <vt:lpstr>Présentation PowerPoint</vt:lpstr>
      <vt:lpstr>Vue.js</vt:lpstr>
      <vt:lpstr>Vue.js c’est quoi ?</vt:lpstr>
      <vt:lpstr>Présentation PowerPoint</vt:lpstr>
      <vt:lpstr>Création d’application</vt:lpstr>
      <vt:lpstr>Présentation PowerPoint</vt:lpstr>
      <vt:lpstr>Présentation PowerPoint</vt:lpstr>
      <vt:lpstr>Fonctionnement  1/ Composant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Fonctionnement  2/ Imbrications composants  </vt:lpstr>
      <vt:lpstr>Présentation PowerPoint</vt:lpstr>
      <vt:lpstr>Présentation PowerPoint</vt:lpstr>
      <vt:lpstr>Présentation PowerPoint</vt:lpstr>
      <vt:lpstr>Présentation PowerPoint</vt:lpstr>
      <vt:lpstr>Router  </vt:lpstr>
      <vt:lpstr>Présentation PowerPoint</vt:lpstr>
      <vt:lpstr>Présentation PowerPoint</vt:lpstr>
      <vt:lpstr>Présentation PowerPoint</vt:lpstr>
      <vt:lpstr>Présentation PowerPoint</vt:lpstr>
      <vt:lpstr>Ressenti Vue.js</vt:lpstr>
      <vt:lpstr>Présentation PowerPoint</vt:lpstr>
      <vt:lpstr>The end.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Vue.js et Node.js</dc:title>
  <dc:creator>Richard</dc:creator>
  <cp:lastModifiedBy>Amandine Plets</cp:lastModifiedBy>
  <cp:revision>368</cp:revision>
  <dcterms:created xsi:type="dcterms:W3CDTF">2019-10-14T11:54:00Z</dcterms:created>
  <dcterms:modified xsi:type="dcterms:W3CDTF">2019-12-17T15:06:30Z</dcterms:modified>
</cp:coreProperties>
</file>